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0"/>
  </p:notesMasterIdLst>
  <p:handoutMasterIdLst>
    <p:handoutMasterId r:id="rId31"/>
  </p:handoutMasterIdLst>
  <p:sldIdLst>
    <p:sldId id="256" r:id="rId5"/>
    <p:sldId id="711" r:id="rId6"/>
    <p:sldId id="712" r:id="rId7"/>
    <p:sldId id="715" r:id="rId8"/>
    <p:sldId id="716" r:id="rId9"/>
    <p:sldId id="779" r:id="rId10"/>
    <p:sldId id="780" r:id="rId11"/>
    <p:sldId id="763" r:id="rId12"/>
    <p:sldId id="764" r:id="rId13"/>
    <p:sldId id="765" r:id="rId14"/>
    <p:sldId id="761" r:id="rId15"/>
    <p:sldId id="766" r:id="rId16"/>
    <p:sldId id="762" r:id="rId17"/>
    <p:sldId id="767" r:id="rId18"/>
    <p:sldId id="768" r:id="rId19"/>
    <p:sldId id="769" r:id="rId20"/>
    <p:sldId id="770" r:id="rId21"/>
    <p:sldId id="771" r:id="rId22"/>
    <p:sldId id="772" r:id="rId23"/>
    <p:sldId id="773" r:id="rId24"/>
    <p:sldId id="774" r:id="rId25"/>
    <p:sldId id="775" r:id="rId26"/>
    <p:sldId id="776" r:id="rId27"/>
    <p:sldId id="777" r:id="rId28"/>
    <p:sldId id="778" r:id="rId29"/>
  </p:sldIdLst>
  <p:sldSz cx="9144000" cy="6858000" type="screen4x3"/>
  <p:notesSz cx="9928225" cy="6797675"/>
  <p:custDataLst>
    <p:tags r:id="rId3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905362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13358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094600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135009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61896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951994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742092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23676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267387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33330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1785689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014505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949756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2088788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4281752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515580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317523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697589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76452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944331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5.xml"/><Relationship Id="rId1" Type="http://schemas.openxmlformats.org/officeDocument/2006/relationships/slideMaster" Target="../slideMasters/slideMaster1.xml"/><Relationship Id="rId5" Type="http://schemas.openxmlformats.org/officeDocument/2006/relationships/slide" Target="../slides/slide13.xml"/><Relationship Id="rId4" Type="http://schemas.openxmlformats.org/officeDocument/2006/relationships/slide" Target="../slides/slide10.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519246" y="620688"/>
            <a:ext cx="137323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Questions</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19024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2.1 – Meeting Arrangements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515117" y="620688"/>
            <a:ext cx="209226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2.2 – Travel Arrangements</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714777" y="620688"/>
            <a:ext cx="269707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2.3</a:t>
            </a:r>
            <a:r>
              <a:rPr lang="en-GB" sz="1200" b="1" baseline="0" dirty="0" smtClean="0">
                <a:latin typeface="Arial" panose="020B0604020202020204" pitchFamily="34" charset="0"/>
                <a:cs typeface="Arial" panose="020B0604020202020204" pitchFamily="34" charset="0"/>
              </a:rPr>
              <a:t> – Accommodation Arrangements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Factors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that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Influence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Arrangement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Meetings</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02 – Working In Business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733562309"/>
              </p:ext>
            </p:extLst>
          </p:nvPr>
        </p:nvGraphicFramePr>
        <p:xfrm>
          <a:off x="7164288" y="1052735"/>
          <a:ext cx="1656184" cy="5586145"/>
        </p:xfrm>
        <a:graphic>
          <a:graphicData uri="http://schemas.openxmlformats.org/drawingml/2006/table">
            <a:tbl>
              <a:tblPr firstRow="1" firstCol="1" lastRow="1" lastCol="1" bandRow="1" bandCol="1">
                <a:tableStyleId>{2D5ABB26-0587-4C30-8999-92F81FD0307C}</a:tableStyleId>
              </a:tblPr>
              <a:tblGrid>
                <a:gridCol w="1656184"/>
              </a:tblGrid>
              <a:tr h="371305">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4840">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Watch Planes, Trains and Automobiles.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We all have a preference on mode of travel but international travel is more limited.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Travel is not about external reputation but internal, a bad journey can sour the job.</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The best and worst journey you have made and the different qualities in Taxis and Taxi Services.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6145"/>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dirty="0" smtClean="0"/>
              <a:t>Business travel is a common in companies from Teacher conferences and shows to business travel abroad for larger businesses. These can either be arranged by the staff travelling or by the company. The bigger the company, the more likely they will be arranged internally. Influences on these include:</a:t>
            </a:r>
          </a:p>
          <a:p>
            <a:pPr marL="360363" lvl="1" indent="-342900">
              <a:spcAft>
                <a:spcPts val="600"/>
              </a:spcAft>
              <a:buClr>
                <a:srgbClr val="00B050"/>
              </a:buClr>
              <a:buFont typeface="Wingdings 3" panose="05040102010807070707" pitchFamily="18" charset="2"/>
              <a:buChar char=""/>
            </a:pPr>
            <a:r>
              <a:rPr lang="en-US" b="1" dirty="0" smtClean="0"/>
              <a:t>Travel criteria</a:t>
            </a:r>
            <a:r>
              <a:rPr lang="en-US" dirty="0"/>
              <a:t>:</a:t>
            </a:r>
            <a:r>
              <a:rPr lang="en-US" dirty="0" smtClean="0"/>
              <a:t> </a:t>
            </a:r>
          </a:p>
          <a:p>
            <a:pPr marL="720725" lvl="2" indent="-342900">
              <a:spcAft>
                <a:spcPts val="600"/>
              </a:spcAft>
              <a:buClr>
                <a:srgbClr val="00B050"/>
              </a:buClr>
              <a:buFont typeface="Wingdings 3" panose="05040102010807070707" pitchFamily="18" charset="2"/>
              <a:buChar char=""/>
            </a:pPr>
            <a:r>
              <a:rPr lang="en-US" b="1" dirty="0" smtClean="0"/>
              <a:t>Destination</a:t>
            </a:r>
            <a:r>
              <a:rPr lang="en-US" dirty="0" smtClean="0"/>
              <a:t> – Local National or International, the further away, the more arrangements have to be made and more considerations have to be taken into account like delays, Passports and visas.</a:t>
            </a:r>
          </a:p>
          <a:p>
            <a:pPr marL="720725" lvl="2" indent="-342900">
              <a:spcAft>
                <a:spcPts val="600"/>
              </a:spcAft>
              <a:buClr>
                <a:srgbClr val="00B050"/>
              </a:buClr>
              <a:buFont typeface="Wingdings 3" panose="05040102010807070707" pitchFamily="18" charset="2"/>
              <a:buChar char=""/>
            </a:pPr>
            <a:r>
              <a:rPr lang="en-US" b="1" dirty="0" smtClean="0"/>
              <a:t>Dates/times</a:t>
            </a:r>
            <a:r>
              <a:rPr lang="en-US" dirty="0" smtClean="0"/>
              <a:t> – Not every day is the same cost, arrangement or ease. Sundays for instance have less trains running, Fridays are busy times to travel, traffic especially by Plane, Train or Automobile. Then there are holidays, public and religious when travel is even more difficult. Also prices vary depending on what time of day it is, for instance tolls on Roads or Bridges after a certain time, train fares during rush hour etc.</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2.2 – Business Travel Arrangement</a:t>
            </a:r>
            <a:endParaRPr lang="en-US" sz="4000" dirty="0"/>
          </a:p>
        </p:txBody>
      </p:sp>
    </p:spTree>
    <p:extLst>
      <p:ext uri="{BB962C8B-B14F-4D97-AF65-F5344CB8AC3E}">
        <p14:creationId xmlns:p14="http://schemas.microsoft.com/office/powerpoint/2010/main" val="136124436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86145"/>
          </a:xfrm>
          <a:prstGeom prst="rect">
            <a:avLst/>
          </a:prstGeom>
        </p:spPr>
        <p:txBody>
          <a:bodyPr wrap="square">
            <a:spAutoFit/>
          </a:bodyPr>
          <a:lstStyle/>
          <a:p>
            <a:pPr marL="342900" lvl="2" indent="-342900">
              <a:spcAft>
                <a:spcPts val="600"/>
              </a:spcAft>
              <a:buClr>
                <a:srgbClr val="00B050"/>
              </a:buClr>
              <a:buFont typeface="Wingdings 3" panose="05040102010807070707" pitchFamily="18" charset="2"/>
              <a:buChar char=""/>
            </a:pPr>
            <a:r>
              <a:rPr lang="en-US" b="1" dirty="0" smtClean="0"/>
              <a:t>Personnel</a:t>
            </a:r>
            <a:r>
              <a:rPr lang="en-US" dirty="0" smtClean="0"/>
              <a:t> – Who needs to go on these trips can be an issue, everyone going costs, time for travel and to hire work replacements back at the office. Business people often take their secretaries to continue arrangements when travelling, whereas Teachers travel alone.</a:t>
            </a:r>
          </a:p>
          <a:p>
            <a:pPr marL="342900" lvl="2" indent="-342900">
              <a:spcAft>
                <a:spcPts val="600"/>
              </a:spcAft>
              <a:buClr>
                <a:srgbClr val="00B050"/>
              </a:buClr>
              <a:buFont typeface="Wingdings 3" panose="05040102010807070707" pitchFamily="18" charset="2"/>
              <a:buChar char=""/>
            </a:pPr>
            <a:r>
              <a:rPr lang="en-US" b="1" dirty="0" smtClean="0"/>
              <a:t>Special requirements </a:t>
            </a:r>
            <a:r>
              <a:rPr lang="en-US" dirty="0" smtClean="0"/>
              <a:t>– Visas, disability access, food arrangements on travel, Internet availability, need to travel with young babies or with equipment. All these can dictate the </a:t>
            </a:r>
            <a:r>
              <a:rPr lang="en-US" dirty="0"/>
              <a:t>m</a:t>
            </a:r>
            <a:r>
              <a:rPr lang="en-US" dirty="0" smtClean="0"/>
              <a:t>ode of transport as well as the cost, ability and difficulty.</a:t>
            </a:r>
          </a:p>
          <a:p>
            <a:pPr marL="360363" lvl="2" indent="-342900">
              <a:spcAft>
                <a:spcPts val="600"/>
              </a:spcAft>
              <a:buClr>
                <a:srgbClr val="00B050"/>
              </a:buClr>
              <a:buFont typeface="Wingdings 3" panose="05040102010807070707" pitchFamily="18" charset="2"/>
              <a:buChar char=""/>
            </a:pPr>
            <a:r>
              <a:rPr lang="en-US" b="1" dirty="0" smtClean="0"/>
              <a:t>Mode </a:t>
            </a:r>
            <a:r>
              <a:rPr lang="en-US" b="1" dirty="0"/>
              <a:t>of transport timetables and schedules </a:t>
            </a:r>
            <a:r>
              <a:rPr lang="en-US" dirty="0" smtClean="0"/>
              <a:t>– The further you have to travel, the more difficult it is to schedule arrangements, flight transfers, bus and train schedules. These are subject to delays, cancellations and can also dictate Special Arrangements.</a:t>
            </a:r>
          </a:p>
          <a:p>
            <a:pPr marL="360363" lvl="2" indent="-342900">
              <a:spcAft>
                <a:spcPts val="600"/>
              </a:spcAft>
              <a:buClr>
                <a:srgbClr val="00B050"/>
              </a:buClr>
              <a:buFont typeface="Wingdings 3" panose="05040102010807070707" pitchFamily="18" charset="2"/>
              <a:buChar char=""/>
            </a:pPr>
            <a:r>
              <a:rPr lang="en-US" b="1" dirty="0" smtClean="0"/>
              <a:t>Calculation </a:t>
            </a:r>
            <a:r>
              <a:rPr lang="en-US" b="1" dirty="0"/>
              <a:t>and comparison of </a:t>
            </a:r>
            <a:r>
              <a:rPr lang="en-US" b="1" dirty="0" smtClean="0"/>
              <a:t>costs </a:t>
            </a:r>
            <a:r>
              <a:rPr lang="en-US" dirty="0" smtClean="0"/>
              <a:t>– This is an issue for almost all travel arrangements – buses are cheap, personal driving is cheaper, trains, taxis, then planes. The need to choose the transport can be as important as the company cost of the travel.</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4000" dirty="0" smtClean="0"/>
              <a:t>2.2 – Business Travel Arrangement</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1919172257"/>
              </p:ext>
            </p:extLst>
          </p:nvPr>
        </p:nvGraphicFramePr>
        <p:xfrm>
          <a:off x="7164288" y="1052735"/>
          <a:ext cx="1656184" cy="5586145"/>
        </p:xfrm>
        <a:graphic>
          <a:graphicData uri="http://schemas.openxmlformats.org/drawingml/2006/table">
            <a:tbl>
              <a:tblPr firstRow="1" firstCol="1" lastRow="1" lastCol="1" bandRow="1" bandCol="1">
                <a:tableStyleId>{2D5ABB26-0587-4C30-8999-92F81FD0307C}</a:tableStyleId>
              </a:tblPr>
              <a:tblGrid>
                <a:gridCol w="1656184"/>
              </a:tblGrid>
              <a:tr h="371305">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4840">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Watch Planes, Trains and Automobiles.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We all have a preference on mode of travel but international travel is more limited.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Travel is not about external reputation but internal, a bad journey can sour the job.</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The best and worst journey you have made and the different qualities in Taxis and Taxi Services.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08093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805066" cy="5863144"/>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1950" b="1" dirty="0" smtClean="0">
                <a:solidFill>
                  <a:srgbClr val="FF0000"/>
                </a:solidFill>
              </a:rPr>
              <a:t>Task 2.3 </a:t>
            </a:r>
            <a:r>
              <a:rPr lang="en-US" sz="1950" dirty="0" smtClean="0">
                <a:solidFill>
                  <a:srgbClr val="FF0000"/>
                </a:solidFill>
              </a:rPr>
              <a:t>- Using the criteria Destination, Dates, Personnel, Special Requirements, Mode of Transport and Costing, draw up a  planning report for the following travel arrangement:</a:t>
            </a:r>
          </a:p>
          <a:p>
            <a:pPr marL="342900" indent="-342900">
              <a:spcAft>
                <a:spcPts val="600"/>
              </a:spcAft>
              <a:buClr>
                <a:srgbClr val="00B050"/>
              </a:buClr>
              <a:buFont typeface="Wingdings 3" panose="05040102010807070707" pitchFamily="18" charset="2"/>
              <a:buChar char=""/>
            </a:pPr>
            <a:r>
              <a:rPr lang="en-US" sz="1950" dirty="0" smtClean="0">
                <a:solidFill>
                  <a:srgbClr val="FF0000"/>
                </a:solidFill>
              </a:rPr>
              <a:t>John is a Field Director of a large Iron smelting factory and needs to travel from the Tata factory in Corby, </a:t>
            </a:r>
            <a:r>
              <a:rPr lang="en-US" sz="1950" dirty="0" err="1" smtClean="0">
                <a:solidFill>
                  <a:srgbClr val="FF0000"/>
                </a:solidFill>
              </a:rPr>
              <a:t>Northamptonshire</a:t>
            </a:r>
            <a:r>
              <a:rPr lang="en-US" sz="1950" dirty="0" smtClean="0">
                <a:solidFill>
                  <a:srgbClr val="FF0000"/>
                </a:solidFill>
              </a:rPr>
              <a:t> to the main plant in Jharkhand, India, for a meeting to discuss the future of the Corby Factory. He needs to bring his IT specialist, Mary. They will need to be there for a week in March and need to travel in reasonable style.</a:t>
            </a:r>
          </a:p>
          <a:p>
            <a:pPr marL="342900" indent="-342900">
              <a:spcAft>
                <a:spcPts val="600"/>
              </a:spcAft>
              <a:buClr>
                <a:srgbClr val="00B050"/>
              </a:buClr>
              <a:buFont typeface="Wingdings 3" panose="05040102010807070707" pitchFamily="18" charset="2"/>
              <a:buChar char=""/>
            </a:pPr>
            <a:r>
              <a:rPr lang="en-US" sz="1950" dirty="0" smtClean="0">
                <a:solidFill>
                  <a:srgbClr val="FF0000"/>
                </a:solidFill>
              </a:rPr>
              <a:t>Research the needs and travel arrangements for these two people, including a travel cost proposal and schedule.</a:t>
            </a:r>
          </a:p>
          <a:p>
            <a:pPr marL="342900" indent="-342900">
              <a:spcAft>
                <a:spcPts val="600"/>
              </a:spcAft>
              <a:buClr>
                <a:srgbClr val="00B050"/>
              </a:buClr>
              <a:buFont typeface="Wingdings 3" panose="05040102010807070707" pitchFamily="18" charset="2"/>
              <a:buChar char=""/>
            </a:pPr>
            <a:r>
              <a:rPr lang="en-US" sz="1950" b="1" dirty="0" smtClean="0">
                <a:solidFill>
                  <a:srgbClr val="FF0000"/>
                </a:solidFill>
              </a:rPr>
              <a:t>Task 2.4 </a:t>
            </a:r>
            <a:r>
              <a:rPr lang="en-US" sz="1950" dirty="0" smtClean="0">
                <a:solidFill>
                  <a:srgbClr val="FF0000"/>
                </a:solidFill>
              </a:rPr>
              <a:t>– A teacher at your school needs to get to a job interview by 9a.m. on Friday in Chislehurst, London, returning at 5.p.m. on the same day. Using the same criteria, draw up a costing and schedule for this.</a:t>
            </a:r>
          </a:p>
        </p:txBody>
      </p:sp>
      <p:sp>
        <p:nvSpPr>
          <p:cNvPr id="14" name="Title 2"/>
          <p:cNvSpPr>
            <a:spLocks noGrp="1"/>
          </p:cNvSpPr>
          <p:nvPr>
            <p:ph type="title"/>
          </p:nvPr>
        </p:nvSpPr>
        <p:spPr>
          <a:xfrm>
            <a:off x="70266" y="72008"/>
            <a:ext cx="8859452" cy="548680"/>
          </a:xfrm>
        </p:spPr>
        <p:txBody>
          <a:bodyPr>
            <a:noAutofit/>
          </a:bodyPr>
          <a:lstStyle/>
          <a:p>
            <a:r>
              <a:rPr lang="en-US" sz="4000" dirty="0" smtClean="0"/>
              <a:t>2.2 – Business Travel Arrangement</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1919172257"/>
              </p:ext>
            </p:extLst>
          </p:nvPr>
        </p:nvGraphicFramePr>
        <p:xfrm>
          <a:off x="7164288" y="1052735"/>
          <a:ext cx="1656184" cy="5586145"/>
        </p:xfrm>
        <a:graphic>
          <a:graphicData uri="http://schemas.openxmlformats.org/drawingml/2006/table">
            <a:tbl>
              <a:tblPr firstRow="1" firstCol="1" lastRow="1" lastCol="1" bandRow="1" bandCol="1">
                <a:tableStyleId>{2D5ABB26-0587-4C30-8999-92F81FD0307C}</a:tableStyleId>
              </a:tblPr>
              <a:tblGrid>
                <a:gridCol w="1656184"/>
              </a:tblGrid>
              <a:tr h="371305">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4840">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Watch Planes, Trains and Automobiles.</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We all have a preference on mode of travel but international travel is more limited.</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Travel is not about external reputation but internal, a bad journey can sour the job.</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The best and worst journey you have made and the different qualities in Taxis and Taxi Services.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83491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9707169"/>
              </p:ext>
            </p:extLst>
          </p:nvPr>
        </p:nvGraphicFramePr>
        <p:xfrm>
          <a:off x="7164288" y="1052736"/>
          <a:ext cx="1656184" cy="5617506"/>
        </p:xfrm>
        <a:graphic>
          <a:graphicData uri="http://schemas.openxmlformats.org/drawingml/2006/table">
            <a:tbl>
              <a:tblPr firstRow="1" firstCol="1" lastRow="1" lastCol="1" bandRow="1" bandCol="1">
                <a:tableStyleId>{2D5ABB26-0587-4C30-8999-92F81FD0307C}</a:tableStyleId>
              </a:tblPr>
              <a:tblGrid>
                <a:gridCol w="1656184"/>
              </a:tblGrid>
              <a:tr h="484674">
                <a:tc>
                  <a:txBody>
                    <a:bodyPr/>
                    <a:lstStyle/>
                    <a:p>
                      <a:pPr>
                        <a:spcAft>
                          <a:spcPts val="0"/>
                        </a:spcAft>
                      </a:pPr>
                      <a:endParaRPr lang="en-GB" sz="14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Think of the different hotels you have stayed in when travelling and the facilities offered.</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Ask your teacher what was their best and worst hotel.</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The brand name guarantees similar quality.</a:t>
                      </a:r>
                    </a:p>
                    <a:p>
                      <a:pPr marL="177800" indent="-177800" algn="l">
                        <a:spcAft>
                          <a:spcPts val="600"/>
                        </a:spcAft>
                        <a:buFontTx/>
                        <a:buBlip>
                          <a:blip r:embed="rId3"/>
                        </a:buBlip>
                      </a:pPr>
                      <a:r>
                        <a:rPr lang="en-GB" sz="1440" baseline="0" dirty="0" smtClean="0">
                          <a:solidFill>
                            <a:schemeClr val="tx1"/>
                          </a:solidFill>
                          <a:effectLst/>
                          <a:latin typeface="Arial" pitchFamily="34" charset="0"/>
                          <a:ea typeface="Times New Roman"/>
                          <a:cs typeface="Arial" pitchFamily="34" charset="0"/>
                        </a:rPr>
                        <a:t>Price matters in an area but is not consistent across the country.</a:t>
                      </a:r>
                    </a:p>
                    <a:p>
                      <a:pPr marL="177800" indent="-177800" algn="l">
                        <a:spcAft>
                          <a:spcPts val="600"/>
                        </a:spcAft>
                        <a:buFontTx/>
                        <a:buBlip>
                          <a:blip r:embed="rId3"/>
                        </a:buBlip>
                      </a:pPr>
                      <a:r>
                        <a:rPr lang="en-GB" sz="1440" baseline="0" dirty="0" smtClean="0">
                          <a:solidFill>
                            <a:srgbClr val="FF0000"/>
                          </a:solidFill>
                          <a:effectLst/>
                          <a:latin typeface="Arial" pitchFamily="34" charset="0"/>
                          <a:ea typeface="Times New Roman"/>
                          <a:cs typeface="Arial" pitchFamily="34" charset="0"/>
                        </a:rPr>
                        <a:t>Quality of hotels in Countries varies greatly.</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052736"/>
            <a:ext cx="6805066" cy="5740033"/>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dirty="0" smtClean="0"/>
              <a:t>Not all travel needs to include accommodation but if the meeting is away from work and held late, this is often the case The </a:t>
            </a:r>
            <a:r>
              <a:rPr lang="en-US" dirty="0"/>
              <a:t>factors that influence business accommodation </a:t>
            </a:r>
            <a:r>
              <a:rPr lang="en-US" dirty="0" smtClean="0"/>
              <a:t>arrangements include: </a:t>
            </a:r>
          </a:p>
          <a:p>
            <a:pPr marL="720725" lvl="1" indent="-342900">
              <a:spcAft>
                <a:spcPts val="600"/>
              </a:spcAft>
              <a:buClr>
                <a:srgbClr val="00B050"/>
              </a:buClr>
              <a:buFont typeface="Wingdings 3" panose="05040102010807070707" pitchFamily="18" charset="2"/>
              <a:buChar char=""/>
            </a:pPr>
            <a:r>
              <a:rPr lang="en-US" b="1" dirty="0" smtClean="0"/>
              <a:t>Accommodation criteria</a:t>
            </a:r>
            <a:r>
              <a:rPr lang="en-US" dirty="0" smtClean="0"/>
              <a:t>:</a:t>
            </a:r>
          </a:p>
          <a:p>
            <a:pPr marL="901700" lvl="1" indent="-269875">
              <a:spcAft>
                <a:spcPts val="600"/>
              </a:spcAft>
              <a:buClr>
                <a:srgbClr val="00B050"/>
              </a:buClr>
              <a:buFont typeface="Courier New" panose="02070309020205020404" pitchFamily="49" charset="0"/>
              <a:buChar char="o"/>
            </a:pPr>
            <a:r>
              <a:rPr lang="en-US" b="1" dirty="0" smtClean="0"/>
              <a:t>Location</a:t>
            </a:r>
            <a:r>
              <a:rPr lang="en-US" dirty="0" smtClean="0"/>
              <a:t> – Edge of town, close to the meeting place, within the meeting place, at the airport, all these depend on the nature of the meeting.</a:t>
            </a:r>
          </a:p>
          <a:p>
            <a:pPr marL="901700" lvl="1" indent="-269875">
              <a:spcAft>
                <a:spcPts val="600"/>
              </a:spcAft>
              <a:buClr>
                <a:srgbClr val="00B050"/>
              </a:buClr>
              <a:buFont typeface="Courier New" panose="02070309020205020404" pitchFamily="49" charset="0"/>
              <a:buChar char="o"/>
            </a:pPr>
            <a:r>
              <a:rPr lang="en-US" b="1" dirty="0" smtClean="0"/>
              <a:t>Grade</a:t>
            </a:r>
            <a:r>
              <a:rPr lang="en-US" dirty="0" smtClean="0"/>
              <a:t> – B&amp;B, Hotel, Motel, 1 Star to 5 Star, the nature of the meeting, the level of importance of staff and the nature of the company can influence what kind of accommodation is booked or arranged.</a:t>
            </a:r>
          </a:p>
          <a:p>
            <a:pPr marL="901700" lvl="1" indent="-269875">
              <a:spcAft>
                <a:spcPts val="600"/>
              </a:spcAft>
              <a:buClr>
                <a:srgbClr val="00B050"/>
              </a:buClr>
              <a:buFont typeface="Courier New" panose="02070309020205020404" pitchFamily="49" charset="0"/>
              <a:buChar char="o"/>
            </a:pPr>
            <a:r>
              <a:rPr lang="en-US" b="1" dirty="0" smtClean="0"/>
              <a:t>Cost</a:t>
            </a:r>
            <a:r>
              <a:rPr lang="en-US" dirty="0" smtClean="0"/>
              <a:t> – All accommodation costs, this is due to quality, length of stay, arrangements, time or date and location. Companies consider this in their bookings </a:t>
            </a:r>
          </a:p>
          <a:p>
            <a:pPr marL="901700" lvl="1" indent="-269875">
              <a:spcAft>
                <a:spcPts val="600"/>
              </a:spcAft>
              <a:buClr>
                <a:srgbClr val="00B050"/>
              </a:buClr>
              <a:buFont typeface="Courier New" panose="02070309020205020404" pitchFamily="49" charset="0"/>
              <a:buChar char="o"/>
            </a:pPr>
            <a:r>
              <a:rPr lang="en-US" b="1" dirty="0" smtClean="0"/>
              <a:t>Meal arrangements </a:t>
            </a:r>
            <a:r>
              <a:rPr lang="en-US" dirty="0" smtClean="0"/>
              <a:t>– Breakfast is often included but not always, almost all hotels cater for vegetarian, some have their own restaurants, and some bookings include these in the price.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2.3 – Factors in Business Accommodation Arrangements</a:t>
            </a:r>
            <a:endParaRPr lang="en-US" sz="2800" dirty="0"/>
          </a:p>
        </p:txBody>
      </p:sp>
    </p:spTree>
    <p:extLst>
      <p:ext uri="{BB962C8B-B14F-4D97-AF65-F5344CB8AC3E}">
        <p14:creationId xmlns:p14="http://schemas.microsoft.com/office/powerpoint/2010/main" val="57000714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86145"/>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60" b="1" dirty="0" smtClean="0"/>
              <a:t>Personnel requirements</a:t>
            </a:r>
            <a:r>
              <a:rPr lang="en-US" sz="1660" dirty="0" smtClean="0"/>
              <a:t>:</a:t>
            </a:r>
          </a:p>
          <a:p>
            <a:pPr marL="631825" lvl="1" indent="-269875">
              <a:spcAft>
                <a:spcPts val="600"/>
              </a:spcAft>
              <a:buClr>
                <a:srgbClr val="00B050"/>
              </a:buClr>
              <a:buFont typeface="Courier New" panose="02070309020205020404" pitchFamily="49" charset="0"/>
              <a:buChar char="o"/>
            </a:pPr>
            <a:r>
              <a:rPr lang="en-US" sz="1660" b="1" dirty="0" smtClean="0"/>
              <a:t>Type </a:t>
            </a:r>
            <a:r>
              <a:rPr lang="en-US" sz="1660" b="1" dirty="0"/>
              <a:t>of </a:t>
            </a:r>
            <a:r>
              <a:rPr lang="en-US" sz="1660" b="1" dirty="0" smtClean="0"/>
              <a:t>rooms </a:t>
            </a:r>
            <a:r>
              <a:rPr lang="en-US" sz="1660" dirty="0" smtClean="0"/>
              <a:t>– Single, double, twin, family, suite, prices vary according to size. Think about where you have stayed in the past. Some people also choose location within the hotel as an issue, high up, near the back, with a balcony or not.</a:t>
            </a:r>
          </a:p>
          <a:p>
            <a:pPr marL="631825" lvl="1" indent="-269875">
              <a:spcAft>
                <a:spcPts val="600"/>
              </a:spcAft>
              <a:buClr>
                <a:srgbClr val="00B050"/>
              </a:buClr>
              <a:buFont typeface="Courier New" panose="02070309020205020404" pitchFamily="49" charset="0"/>
              <a:buChar char="o"/>
            </a:pPr>
            <a:r>
              <a:rPr lang="en-US" sz="1660" b="1" dirty="0" smtClean="0"/>
              <a:t>Access</a:t>
            </a:r>
            <a:r>
              <a:rPr lang="en-US" sz="1660" dirty="0" smtClean="0"/>
              <a:t> – Wheelchair access can be an issue, lift access is compulsory on most hotels with multiple floors and some companies require parking as part of the package or close to transport links.</a:t>
            </a:r>
          </a:p>
          <a:p>
            <a:pPr marL="631825" lvl="1" indent="-269875">
              <a:spcAft>
                <a:spcPts val="600"/>
              </a:spcAft>
              <a:buClr>
                <a:srgbClr val="00B050"/>
              </a:buClr>
              <a:buFont typeface="Courier New" panose="02070309020205020404" pitchFamily="49" charset="0"/>
              <a:buChar char="o"/>
            </a:pPr>
            <a:r>
              <a:rPr lang="en-US" sz="1660" b="1" dirty="0"/>
              <a:t>D</a:t>
            </a:r>
            <a:r>
              <a:rPr lang="en-US" sz="1660" b="1" dirty="0" smtClean="0"/>
              <a:t>ietary requirements </a:t>
            </a:r>
            <a:r>
              <a:rPr lang="en-US" sz="1660" dirty="0" smtClean="0"/>
              <a:t>– Vegetarian is usual but also vegan, </a:t>
            </a:r>
            <a:r>
              <a:rPr lang="en-US" sz="1660" dirty="0" err="1" smtClean="0"/>
              <a:t>episcatarian</a:t>
            </a:r>
            <a:r>
              <a:rPr lang="en-US" sz="1660" dirty="0" smtClean="0"/>
              <a:t>, wheat free, allergy free etc. These are usually specified in the booking form. These are minor considerations in the booking arrangements but can influence repeat bookings.</a:t>
            </a:r>
          </a:p>
          <a:p>
            <a:pPr marL="285750" lvl="1" indent="-285750">
              <a:spcAft>
                <a:spcPts val="600"/>
              </a:spcAft>
              <a:buClr>
                <a:srgbClr val="00B050"/>
              </a:buClr>
              <a:buFont typeface="Wingdings 3" panose="05040102010807070707" pitchFamily="18" charset="2"/>
              <a:buChar char=""/>
            </a:pPr>
            <a:r>
              <a:rPr lang="en-US" sz="1660" b="1" dirty="0" smtClean="0">
                <a:solidFill>
                  <a:srgbClr val="FF0000"/>
                </a:solidFill>
              </a:rPr>
              <a:t>Task 2.5 </a:t>
            </a:r>
            <a:r>
              <a:rPr lang="en-US" sz="1660" dirty="0" smtClean="0">
                <a:solidFill>
                  <a:srgbClr val="FF0000"/>
                </a:solidFill>
              </a:rPr>
              <a:t>– John needs to stay in a hotel near the airport in Dubai for 3 nights, it must have Wi-Fi, airport shuttle and be 4 Star or more. Breakfast needs to be included but not dinner. John is vegetarian. The company budget $250 per night, find and evidence 3 hotels that meet </a:t>
            </a:r>
            <a:r>
              <a:rPr lang="en-US" sz="1660" dirty="0">
                <a:solidFill>
                  <a:srgbClr val="FF0000"/>
                </a:solidFill>
              </a:rPr>
              <a:t>his needs and create a report describing which one you recommend and </a:t>
            </a:r>
            <a:r>
              <a:rPr lang="en-US" sz="1660" dirty="0" smtClean="0">
                <a:solidFill>
                  <a:srgbClr val="FF0000"/>
                </a:solidFill>
              </a:rPr>
              <a:t>why.</a:t>
            </a:r>
          </a:p>
          <a:p>
            <a:pPr marL="285750" lvl="1" indent="-285750">
              <a:spcAft>
                <a:spcPts val="600"/>
              </a:spcAft>
              <a:buClr>
                <a:srgbClr val="00B050"/>
              </a:buClr>
              <a:buFont typeface="Wingdings 3" panose="05040102010807070707" pitchFamily="18" charset="2"/>
              <a:buChar char=""/>
            </a:pPr>
            <a:r>
              <a:rPr lang="en-US" sz="1660" b="1" dirty="0" smtClean="0">
                <a:solidFill>
                  <a:srgbClr val="FF0000"/>
                </a:solidFill>
              </a:rPr>
              <a:t>Task 2.6 </a:t>
            </a:r>
            <a:r>
              <a:rPr lang="en-US" sz="1660" dirty="0" smtClean="0">
                <a:solidFill>
                  <a:srgbClr val="FF0000"/>
                </a:solidFill>
              </a:rPr>
              <a:t>– A teacher is coming to your school for a job interview, needs to stay in a hotel near the train station and close to the school, it needs to be in the budget or </a:t>
            </a:r>
            <a:r>
              <a:rPr lang="en-GB" sz="1660" dirty="0" smtClean="0">
                <a:solidFill>
                  <a:srgbClr val="FF0000"/>
                </a:solidFill>
              </a:rPr>
              <a:t>£</a:t>
            </a:r>
            <a:r>
              <a:rPr lang="en-US" sz="1660" dirty="0" smtClean="0">
                <a:solidFill>
                  <a:srgbClr val="FF0000"/>
                </a:solidFill>
              </a:rPr>
              <a:t>55 per night, have a double bed and include Breakfast and Wi-Fi. Evidence three hotels in the area and create a report describing which one you recommend and why.</a:t>
            </a:r>
            <a:endParaRPr lang="en-GB" sz="16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2.3 – Factors in Business Accommodation Arrangements</a:t>
            </a:r>
            <a:endParaRPr lang="en-US" sz="2800" dirty="0"/>
          </a:p>
        </p:txBody>
      </p:sp>
    </p:spTree>
    <p:extLst>
      <p:ext uri="{BB962C8B-B14F-4D97-AF65-F5344CB8AC3E}">
        <p14:creationId xmlns:p14="http://schemas.microsoft.com/office/powerpoint/2010/main" val="7683553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72240"/>
          </a:xfrm>
          <a:prstGeom prst="rect">
            <a:avLst/>
          </a:prstGeom>
        </p:spPr>
        <p:txBody>
          <a:bodyPr wrap="square">
            <a:spAutoFit/>
          </a:bodyPr>
          <a:lstStyle/>
          <a:p>
            <a:pPr>
              <a:spcAft>
                <a:spcPts val="600"/>
              </a:spcAft>
            </a:pPr>
            <a:r>
              <a:rPr lang="en-GB" sz="1950" b="1" dirty="0">
                <a:solidFill>
                  <a:srgbClr val="FF0000"/>
                </a:solidFill>
              </a:rPr>
              <a:t>Text 1 </a:t>
            </a:r>
            <a:endParaRPr lang="en-GB" sz="1950" dirty="0">
              <a:solidFill>
                <a:srgbClr val="FF0000"/>
              </a:solidFill>
            </a:endParaRPr>
          </a:p>
          <a:p>
            <a:pPr>
              <a:spcAft>
                <a:spcPts val="600"/>
              </a:spcAft>
            </a:pPr>
            <a:r>
              <a:rPr lang="en-US" sz="1950" i="1" dirty="0">
                <a:solidFill>
                  <a:srgbClr val="FF0000"/>
                </a:solidFill>
              </a:rPr>
              <a:t>Medico plc </a:t>
            </a:r>
            <a:r>
              <a:rPr lang="en-US" sz="1950" dirty="0">
                <a:solidFill>
                  <a:srgbClr val="FF0000"/>
                </a:solidFill>
              </a:rPr>
              <a:t>manufactures a wide range of medicines and vaccines. The company is based in Manchester, in the north west of England. It sells its products to hospitals and chemist shops worldwide. The company specialises in pain management and is constantly trying to develop new painkilling products. </a:t>
            </a:r>
            <a:r>
              <a:rPr lang="en-US" sz="1950" i="1" dirty="0">
                <a:solidFill>
                  <a:srgbClr val="FF0000"/>
                </a:solidFill>
              </a:rPr>
              <a:t>Medico plc </a:t>
            </a:r>
            <a:r>
              <a:rPr lang="en-US" sz="1950" dirty="0">
                <a:solidFill>
                  <a:srgbClr val="FF0000"/>
                </a:solidFill>
              </a:rPr>
              <a:t>is currently conducting ground-breaking research into innovative ways to manage pain. </a:t>
            </a:r>
          </a:p>
          <a:p>
            <a:pPr>
              <a:spcAft>
                <a:spcPts val="600"/>
              </a:spcAft>
            </a:pPr>
            <a:r>
              <a:rPr lang="en-US" sz="1950" dirty="0">
                <a:solidFill>
                  <a:srgbClr val="FF0000"/>
                </a:solidFill>
              </a:rPr>
              <a:t>Vaso Singh is the Sales Manager for </a:t>
            </a:r>
            <a:r>
              <a:rPr lang="en-US" sz="1950" i="1" dirty="0">
                <a:solidFill>
                  <a:srgbClr val="FF0000"/>
                </a:solidFill>
              </a:rPr>
              <a:t>Medico plc</a:t>
            </a:r>
            <a:r>
              <a:rPr lang="en-US" sz="1950" dirty="0">
                <a:solidFill>
                  <a:srgbClr val="FF0000"/>
                </a:solidFill>
              </a:rPr>
              <a:t>. His job requires him to prioritise which meetings with buyers he needs to attend. Vaso has decided to attend an urgent meeting with a prospective new buyer, Pharmacol </a:t>
            </a:r>
            <a:r>
              <a:rPr lang="en-US" sz="1950" dirty="0" smtClean="0">
                <a:solidFill>
                  <a:srgbClr val="FF0000"/>
                </a:solidFill>
              </a:rPr>
              <a:t>Inc., </a:t>
            </a:r>
            <a:r>
              <a:rPr lang="en-US" sz="1950" dirty="0">
                <a:solidFill>
                  <a:srgbClr val="FF0000"/>
                </a:solidFill>
              </a:rPr>
              <a:t>based in Boston, USA. He has asked the Assistant Sales Manager, Ian, to attend three other meetings with regular clients in the UK while he is away. </a:t>
            </a:r>
          </a:p>
          <a:p>
            <a:pPr>
              <a:spcAft>
                <a:spcPts val="600"/>
              </a:spcAft>
            </a:pPr>
            <a:r>
              <a:rPr lang="en-US" sz="1950" dirty="0">
                <a:solidFill>
                  <a:srgbClr val="FF0000"/>
                </a:solidFill>
              </a:rPr>
              <a:t>In preparation for his meeting with Pharmacol Inc., Vaso has booked a flight from London’s Heathrow Airport to Boston. He has also booked a one night stay at a 4-star hotel located in the heart of Boston’s city centre. He intends to drive to Heathrow Airport after completing his day’s work. He needs to check in at the airport no later than 8.40pm.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spTree>
    <p:extLst>
      <p:ext uri="{BB962C8B-B14F-4D97-AF65-F5344CB8AC3E}">
        <p14:creationId xmlns:p14="http://schemas.microsoft.com/office/powerpoint/2010/main" val="46980887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70756"/>
          </a:xfrm>
          <a:prstGeom prst="rect">
            <a:avLst/>
          </a:prstGeom>
        </p:spPr>
        <p:txBody>
          <a:bodyPr wrap="square">
            <a:spAutoFit/>
          </a:bodyPr>
          <a:lstStyle/>
          <a:p>
            <a:pPr marL="457200" indent="-457200">
              <a:spcAft>
                <a:spcPts val="600"/>
              </a:spcAft>
              <a:buAutoNum type="alphaLcParenBoth" startAt="3"/>
              <a:tabLst>
                <a:tab pos="8348663" algn="r"/>
              </a:tabLst>
            </a:pPr>
            <a:r>
              <a:rPr lang="en-US" sz="1950" dirty="0" smtClean="0">
                <a:solidFill>
                  <a:srgbClr val="FF0000"/>
                </a:solidFill>
              </a:rPr>
              <a:t>Vaso </a:t>
            </a:r>
            <a:r>
              <a:rPr lang="en-US" sz="1950" dirty="0">
                <a:solidFill>
                  <a:srgbClr val="FF0000"/>
                </a:solidFill>
              </a:rPr>
              <a:t>is considering whether to drive his own car to the airport or hire a rental car for the </a:t>
            </a:r>
            <a:r>
              <a:rPr lang="en-US" sz="1950" dirty="0" smtClean="0">
                <a:solidFill>
                  <a:srgbClr val="FF0000"/>
                </a:solidFill>
              </a:rPr>
              <a:t>journey.</a:t>
            </a:r>
            <a:br>
              <a:rPr lang="en-US" sz="1950" dirty="0" smtClean="0">
                <a:solidFill>
                  <a:srgbClr val="FF0000"/>
                </a:solidFill>
              </a:rPr>
            </a:br>
            <a:r>
              <a:rPr lang="en-US" sz="1950" dirty="0" smtClean="0">
                <a:solidFill>
                  <a:srgbClr val="FF0000"/>
                </a:solidFill>
              </a:rPr>
              <a:t>Recommend </a:t>
            </a:r>
            <a:r>
              <a:rPr lang="en-US" sz="1950" dirty="0">
                <a:solidFill>
                  <a:srgbClr val="FF0000"/>
                </a:solidFill>
              </a:rPr>
              <a:t>whether Vaso should drive his own car to the airport or hire a rental car for the journey. Give reasons for your choice. </a:t>
            </a:r>
            <a:r>
              <a:rPr lang="en-US" sz="1950" dirty="0" smtClean="0">
                <a:solidFill>
                  <a:srgbClr val="FF0000"/>
                </a:solidFill>
              </a:rPr>
              <a:t>	[</a:t>
            </a:r>
            <a:r>
              <a:rPr lang="en-US" sz="1950" dirty="0">
                <a:solidFill>
                  <a:srgbClr val="FF0000"/>
                </a:solidFill>
              </a:rPr>
              <a:t>12</a:t>
            </a:r>
            <a:r>
              <a:rPr lang="en-US" sz="1950" dirty="0" smtClean="0">
                <a:solidFill>
                  <a:srgbClr val="FF0000"/>
                </a:solidFill>
              </a:rPr>
              <a:t>]</a:t>
            </a:r>
          </a:p>
          <a:p>
            <a:pPr>
              <a:spcAft>
                <a:spcPts val="600"/>
              </a:spcAft>
              <a:tabLst>
                <a:tab pos="8348663" algn="r"/>
              </a:tabLst>
            </a:pPr>
            <a:r>
              <a:rPr lang="en-US" sz="195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1950" dirty="0">
                <a:solidFill>
                  <a:srgbClr val="FF0000"/>
                </a:solidFill>
              </a:rPr>
              <a:t>____________________________________________________________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spTree>
    <p:extLst>
      <p:ext uri="{BB962C8B-B14F-4D97-AF65-F5344CB8AC3E}">
        <p14:creationId xmlns:p14="http://schemas.microsoft.com/office/powerpoint/2010/main" val="80152238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541338" indent="-541338">
              <a:spcAft>
                <a:spcPts val="600"/>
              </a:spcAft>
              <a:buAutoNum type="alphaLcParenBoth" startAt="4"/>
              <a:tabLst>
                <a:tab pos="8348663" algn="r"/>
              </a:tabLst>
            </a:pPr>
            <a:r>
              <a:rPr lang="en-US" sz="2400" dirty="0" smtClean="0">
                <a:solidFill>
                  <a:srgbClr val="FF0000"/>
                </a:solidFill>
              </a:rPr>
              <a:t>The </a:t>
            </a:r>
            <a:r>
              <a:rPr lang="en-US" sz="2400" dirty="0">
                <a:solidFill>
                  <a:srgbClr val="FF0000"/>
                </a:solidFill>
              </a:rPr>
              <a:t>directors of Medico plc are concerned that the company will not be seen as environmentally friendly because so many of its employees are required to do a lot of travelling as a part of their job</a:t>
            </a:r>
            <a:r>
              <a:rPr lang="en-US" sz="2400" dirty="0" smtClean="0">
                <a:solidFill>
                  <a:srgbClr val="FF0000"/>
                </a:solidFill>
              </a:rPr>
              <a:t>.</a:t>
            </a:r>
            <a:br>
              <a:rPr lang="en-US" sz="2400" dirty="0" smtClean="0">
                <a:solidFill>
                  <a:srgbClr val="FF0000"/>
                </a:solidFill>
              </a:rPr>
            </a:br>
            <a:r>
              <a:rPr lang="en-US" sz="2400" dirty="0" smtClean="0">
                <a:solidFill>
                  <a:srgbClr val="FF0000"/>
                </a:solidFill>
              </a:rPr>
              <a:t/>
            </a:r>
            <a:br>
              <a:rPr lang="en-US" sz="2400" dirty="0" smtClean="0">
                <a:solidFill>
                  <a:srgbClr val="FF0000"/>
                </a:solidFill>
              </a:rPr>
            </a:br>
            <a:r>
              <a:rPr lang="en-US" sz="2400" dirty="0" smtClean="0">
                <a:solidFill>
                  <a:srgbClr val="FF0000"/>
                </a:solidFill>
              </a:rPr>
              <a:t>(</a:t>
            </a:r>
            <a:r>
              <a:rPr lang="en-US" sz="2400" dirty="0" err="1">
                <a:solidFill>
                  <a:srgbClr val="FF0000"/>
                </a:solidFill>
              </a:rPr>
              <a:t>i</a:t>
            </a:r>
            <a:r>
              <a:rPr lang="en-US" sz="2400" dirty="0">
                <a:solidFill>
                  <a:srgbClr val="FF0000"/>
                </a:solidFill>
              </a:rPr>
              <a:t>) Explain one reason why Vaso and Ian’s job roles are likely to involve a lot of travelling</a:t>
            </a:r>
            <a:r>
              <a:rPr lang="en-US" sz="2400" dirty="0" smtClean="0">
                <a:solidFill>
                  <a:srgbClr val="FF0000"/>
                </a:solidFill>
              </a:rPr>
              <a:t>.</a:t>
            </a:r>
          </a:p>
          <a:p>
            <a:pPr>
              <a:spcAft>
                <a:spcPts val="600"/>
              </a:spcAft>
              <a:tabLst>
                <a:tab pos="8348663" algn="r"/>
              </a:tabLst>
            </a:pPr>
            <a:r>
              <a:rPr lang="en-US" sz="24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[2]</a:t>
            </a:r>
            <a:endParaRPr lang="en-US" sz="2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spTree>
    <p:extLst>
      <p:ext uri="{BB962C8B-B14F-4D97-AF65-F5344CB8AC3E}">
        <p14:creationId xmlns:p14="http://schemas.microsoft.com/office/powerpoint/2010/main" val="47817148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416868"/>
          </a:xfrm>
          <a:prstGeom prst="rect">
            <a:avLst/>
          </a:prstGeom>
        </p:spPr>
        <p:txBody>
          <a:bodyPr wrap="square">
            <a:spAutoFit/>
          </a:bodyPr>
          <a:lstStyle/>
          <a:p>
            <a:pPr marL="541338" indent="-541338">
              <a:spcAft>
                <a:spcPts val="600"/>
              </a:spcAft>
              <a:buAutoNum type="alphaLcParenBoth" startAt="4"/>
              <a:tabLst>
                <a:tab pos="8348663" algn="r"/>
              </a:tabLst>
            </a:pPr>
            <a:r>
              <a:rPr lang="en-US" sz="2400" dirty="0">
                <a:solidFill>
                  <a:srgbClr val="FF0000"/>
                </a:solidFill>
              </a:rPr>
              <a:t>(ii) Explain two ways in which Medico plc might be able to improve its environmental profile in relation to employee travel.</a:t>
            </a:r>
          </a:p>
          <a:p>
            <a:pPr>
              <a:spcAft>
                <a:spcPts val="600"/>
              </a:spcAft>
              <a:tabLst>
                <a:tab pos="8348663" algn="r"/>
              </a:tabLst>
            </a:pPr>
            <a:r>
              <a:rPr lang="en-US" sz="2400" dirty="0">
                <a:solidFill>
                  <a:srgbClr val="FF0000"/>
                </a:solidFill>
              </a:rPr>
              <a:t>1</a:t>
            </a:r>
            <a:r>
              <a:rPr lang="en-US" sz="24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a:t>
            </a:r>
          </a:p>
          <a:p>
            <a:pPr>
              <a:spcAft>
                <a:spcPts val="600"/>
              </a:spcAft>
              <a:tabLst>
                <a:tab pos="8348663" algn="r"/>
              </a:tabLst>
            </a:pPr>
            <a:r>
              <a:rPr lang="en-US" sz="2400" dirty="0" smtClean="0">
                <a:solidFill>
                  <a:srgbClr val="FF0000"/>
                </a:solidFill>
              </a:rPr>
              <a:t>2.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[4]</a:t>
            </a:r>
            <a:endParaRPr lang="en-US" sz="2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spTree>
    <p:extLst>
      <p:ext uri="{BB962C8B-B14F-4D97-AF65-F5344CB8AC3E}">
        <p14:creationId xmlns:p14="http://schemas.microsoft.com/office/powerpoint/2010/main" val="405016887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55312"/>
          </a:xfrm>
          <a:prstGeom prst="rect">
            <a:avLst/>
          </a:prstGeom>
        </p:spPr>
        <p:txBody>
          <a:bodyPr wrap="square">
            <a:spAutoFit/>
          </a:bodyPr>
          <a:lstStyle/>
          <a:p>
            <a:pPr marL="541338" indent="-541338">
              <a:spcAft>
                <a:spcPts val="600"/>
              </a:spcAft>
              <a:tabLst>
                <a:tab pos="8348663" algn="r"/>
              </a:tabLst>
            </a:pPr>
            <a:r>
              <a:rPr lang="en-US" sz="2400" dirty="0">
                <a:solidFill>
                  <a:srgbClr val="FF0000"/>
                </a:solidFill>
              </a:rPr>
              <a:t>(b</a:t>
            </a:r>
            <a:r>
              <a:rPr lang="en-US" sz="2400" dirty="0" smtClean="0">
                <a:solidFill>
                  <a:srgbClr val="FF0000"/>
                </a:solidFill>
              </a:rPr>
              <a:t>)	(</a:t>
            </a:r>
            <a:r>
              <a:rPr lang="en-US" sz="2400" dirty="0" err="1">
                <a:solidFill>
                  <a:srgbClr val="FF0000"/>
                </a:solidFill>
              </a:rPr>
              <a:t>i</a:t>
            </a:r>
            <a:r>
              <a:rPr lang="en-US" sz="2400" dirty="0">
                <a:solidFill>
                  <a:srgbClr val="FF0000"/>
                </a:solidFill>
              </a:rPr>
              <a:t>) Using the information given below, complete the claim details section on </a:t>
            </a:r>
            <a:r>
              <a:rPr lang="en-US" sz="2400" dirty="0" err="1" smtClean="0">
                <a:solidFill>
                  <a:srgbClr val="FF0000"/>
                </a:solidFill>
              </a:rPr>
              <a:t>Vaso’s</a:t>
            </a:r>
            <a:r>
              <a:rPr lang="en-US" sz="2400" dirty="0" smtClean="0">
                <a:solidFill>
                  <a:srgbClr val="FF0000"/>
                </a:solidFill>
              </a:rPr>
              <a:t> travel </a:t>
            </a:r>
            <a:r>
              <a:rPr lang="en-US" sz="2400" dirty="0">
                <a:solidFill>
                  <a:srgbClr val="FF0000"/>
                </a:solidFill>
              </a:rPr>
              <a:t>expense claim form on the opposite page. Vaso has already converted expenses incurred in the USA into pounds sterling (GBP).</a:t>
            </a:r>
          </a:p>
          <a:p>
            <a:pPr marL="982663" indent="-355600">
              <a:spcAft>
                <a:spcPts val="600"/>
              </a:spcAft>
              <a:tabLst>
                <a:tab pos="8348663" algn="r"/>
              </a:tabLst>
            </a:pPr>
            <a:r>
              <a:rPr lang="en-US" sz="2400" dirty="0" smtClean="0">
                <a:solidFill>
                  <a:srgbClr val="FF0000"/>
                </a:solidFill>
              </a:rPr>
              <a:t>•	Motoring</a:t>
            </a:r>
            <a:r>
              <a:rPr lang="en-US" sz="2400" dirty="0">
                <a:solidFill>
                  <a:srgbClr val="FF0000"/>
                </a:solidFill>
              </a:rPr>
              <a:t>: total car mileage travelled 602 miles; mileage rate 45p per mile</a:t>
            </a:r>
          </a:p>
          <a:p>
            <a:pPr marL="982663" indent="-342900">
              <a:spcAft>
                <a:spcPts val="600"/>
              </a:spcAft>
              <a:buFont typeface="Arial" panose="020B0604020202020204" pitchFamily="34" charset="0"/>
              <a:buChar char="•"/>
              <a:tabLst>
                <a:tab pos="8348663" algn="r"/>
              </a:tabLst>
            </a:pPr>
            <a:r>
              <a:rPr lang="en-US" sz="2400" dirty="0" smtClean="0">
                <a:solidFill>
                  <a:srgbClr val="FF0000"/>
                </a:solidFill>
              </a:rPr>
              <a:t>Flight</a:t>
            </a:r>
            <a:r>
              <a:rPr lang="en-US" sz="2400" dirty="0">
                <a:solidFill>
                  <a:srgbClr val="FF0000"/>
                </a:solidFill>
              </a:rPr>
              <a:t>: flight tickets £3200, baggage charge £20, credit card booking fee £5</a:t>
            </a:r>
          </a:p>
          <a:p>
            <a:pPr marL="982663" indent="-342900">
              <a:spcAft>
                <a:spcPts val="600"/>
              </a:spcAft>
              <a:buFont typeface="Arial" panose="020B0604020202020204" pitchFamily="34" charset="0"/>
              <a:buChar char="•"/>
              <a:tabLst>
                <a:tab pos="8348663" algn="r"/>
              </a:tabLst>
            </a:pPr>
            <a:r>
              <a:rPr lang="en-US" sz="2400" dirty="0" smtClean="0">
                <a:solidFill>
                  <a:srgbClr val="FF0000"/>
                </a:solidFill>
              </a:rPr>
              <a:t>Taxi</a:t>
            </a:r>
            <a:r>
              <a:rPr lang="en-US" sz="2400" dirty="0">
                <a:solidFill>
                  <a:srgbClr val="FF0000"/>
                </a:solidFill>
              </a:rPr>
              <a:t>: total costs £79.20</a:t>
            </a:r>
          </a:p>
          <a:p>
            <a:pPr marL="982663" indent="-342900">
              <a:spcAft>
                <a:spcPts val="600"/>
              </a:spcAft>
              <a:buFont typeface="Arial" panose="020B0604020202020204" pitchFamily="34" charset="0"/>
              <a:buChar char="•"/>
              <a:tabLst>
                <a:tab pos="8348663" algn="r"/>
              </a:tabLst>
            </a:pPr>
            <a:r>
              <a:rPr lang="en-US" sz="2400" dirty="0" smtClean="0">
                <a:solidFill>
                  <a:srgbClr val="FF0000"/>
                </a:solidFill>
              </a:rPr>
              <a:t>Accommodation</a:t>
            </a:r>
            <a:r>
              <a:rPr lang="en-US" sz="2400" dirty="0">
                <a:solidFill>
                  <a:srgbClr val="FF0000"/>
                </a:solidFill>
              </a:rPr>
              <a:t>: 1 night at £180</a:t>
            </a:r>
          </a:p>
          <a:p>
            <a:pPr marL="982663" indent="-342900">
              <a:spcAft>
                <a:spcPts val="600"/>
              </a:spcAft>
              <a:buFont typeface="Arial" panose="020B0604020202020204" pitchFamily="34" charset="0"/>
              <a:buChar char="•"/>
              <a:tabLst>
                <a:tab pos="8348663" algn="r"/>
              </a:tabLst>
            </a:pPr>
            <a:r>
              <a:rPr lang="en-US" sz="2400" dirty="0" smtClean="0">
                <a:solidFill>
                  <a:srgbClr val="FF0000"/>
                </a:solidFill>
              </a:rPr>
              <a:t>Food </a:t>
            </a:r>
            <a:r>
              <a:rPr lang="en-US" sz="2400" dirty="0">
                <a:solidFill>
                  <a:srgbClr val="FF0000"/>
                </a:solidFill>
              </a:rPr>
              <a:t>and drink: total £82.56</a:t>
            </a:r>
          </a:p>
          <a:p>
            <a:pPr marL="982663" indent="-342900">
              <a:spcAft>
                <a:spcPts val="600"/>
              </a:spcAft>
              <a:buFont typeface="Arial" panose="020B0604020202020204" pitchFamily="34" charset="0"/>
              <a:buChar char="•"/>
              <a:tabLst>
                <a:tab pos="8348663" algn="r"/>
              </a:tabLst>
            </a:pPr>
            <a:r>
              <a:rPr lang="en-US" sz="2400" dirty="0" smtClean="0">
                <a:solidFill>
                  <a:srgbClr val="FF0000"/>
                </a:solidFill>
              </a:rPr>
              <a:t>Other </a:t>
            </a:r>
            <a:r>
              <a:rPr lang="en-US" sz="2400" dirty="0">
                <a:solidFill>
                  <a:srgbClr val="FF0000"/>
                </a:solidFill>
              </a:rPr>
              <a:t>expenses: car parking fee £46, reprographics £25.35.</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spTree>
    <p:extLst>
      <p:ext uri="{BB962C8B-B14F-4D97-AF65-F5344CB8AC3E}">
        <p14:creationId xmlns:p14="http://schemas.microsoft.com/office/powerpoint/2010/main" val="139484265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June 2016</a:t>
            </a:r>
            <a:endParaRPr lang="en-US" sz="2800" dirty="0"/>
          </a:p>
        </p:txBody>
      </p:sp>
      <p:pic>
        <p:nvPicPr>
          <p:cNvPr id="2" name="Picture 1"/>
          <p:cNvPicPr>
            <a:picLocks noChangeAspect="1"/>
          </p:cNvPicPr>
          <p:nvPr/>
        </p:nvPicPr>
        <p:blipFill rotWithShape="1">
          <a:blip r:embed="rId3"/>
          <a:srcRect l="27355" t="20671" r="30031" b="10423"/>
          <a:stretch/>
        </p:blipFill>
        <p:spPr>
          <a:xfrm>
            <a:off x="1115616" y="1124744"/>
            <a:ext cx="6480720" cy="5498793"/>
          </a:xfrm>
          <a:prstGeom prst="rect">
            <a:avLst/>
          </a:prstGeom>
        </p:spPr>
      </p:pic>
    </p:spTree>
    <p:extLst>
      <p:ext uri="{BB962C8B-B14F-4D97-AF65-F5344CB8AC3E}">
        <p14:creationId xmlns:p14="http://schemas.microsoft.com/office/powerpoint/2010/main" val="396067617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2</a:t>
            </a:r>
            <a:r>
              <a:rPr lang="en-US" sz="2800" dirty="0" smtClean="0"/>
              <a:t>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375582855"/>
              </p:ext>
            </p:extLst>
          </p:nvPr>
        </p:nvGraphicFramePr>
        <p:xfrm>
          <a:off x="323528" y="1124744"/>
          <a:ext cx="8424935" cy="5453380"/>
        </p:xfrm>
        <a:graphic>
          <a:graphicData uri="http://schemas.openxmlformats.org/drawingml/2006/table">
            <a:tbl>
              <a:tblPr firstRow="1" bandRow="1">
                <a:tableStyleId>{9D7B26C5-4107-4FEC-AEDC-1716B250A1EF}</a:tableStyleId>
              </a:tblPr>
              <a:tblGrid>
                <a:gridCol w="432048"/>
                <a:gridCol w="576064"/>
                <a:gridCol w="576064"/>
                <a:gridCol w="5976664"/>
                <a:gridCol w="864095"/>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smtClean="0">
                          <a:latin typeface="Arial" panose="020B0604020202020204" pitchFamily="34" charset="0"/>
                          <a:cs typeface="Arial" panose="020B0604020202020204" pitchFamily="34" charset="0"/>
                        </a:rPr>
                        <a:t>(c)</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500" dirty="0" smtClean="0">
                          <a:latin typeface="Arial" panose="020B0604020202020204" pitchFamily="34" charset="0"/>
                          <a:cs typeface="Arial" panose="020B0604020202020204" pitchFamily="34" charset="0"/>
                        </a:rPr>
                        <a:t>Use level of response criteria.</a:t>
                      </a:r>
                    </a:p>
                    <a:p>
                      <a:pPr>
                        <a:spcAft>
                          <a:spcPts val="300"/>
                        </a:spcAft>
                      </a:pPr>
                      <a:r>
                        <a:rPr lang="en-US" sz="1500" b="1" dirty="0" smtClean="0">
                          <a:latin typeface="Arial" panose="020B0604020202020204" pitchFamily="34" charset="0"/>
                          <a:cs typeface="Arial" panose="020B0604020202020204" pitchFamily="34" charset="0"/>
                        </a:rPr>
                        <a:t>Indicative content</a:t>
                      </a:r>
                      <a:r>
                        <a:rPr lang="en-US" sz="1500" dirty="0" smtClean="0">
                          <a:latin typeface="Arial" panose="020B0604020202020204" pitchFamily="34" charset="0"/>
                          <a:cs typeface="Arial" panose="020B0604020202020204" pitchFamily="34" charset="0"/>
                        </a:rPr>
                        <a:t>:</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length of journey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familiarity with vehicle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safety issues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vehicle specification e.g. luxury, fuel, engine size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larger/smaller vehicle</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vehicle reliability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breakdown cover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insurance for work use on own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company travel policy</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mileage claim on own car – covers depreciation, wear and tear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expense claim policy for hired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servicing issues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condition of own car e.g. age, cleanliness</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availability of own car if shared</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reluctance to add substantial mileage to own car</a:t>
                      </a:r>
                    </a:p>
                    <a:p>
                      <a:pPr marL="620713" indent="-285750">
                        <a:spcAft>
                          <a:spcPts val="300"/>
                        </a:spcAft>
                        <a:buFont typeface="Arial" panose="020B0604020202020204" pitchFamily="34" charset="0"/>
                        <a:buChar char="•"/>
                      </a:pPr>
                      <a:r>
                        <a:rPr lang="en-US" sz="1500" dirty="0" smtClean="0">
                          <a:latin typeface="Arial" panose="020B0604020202020204" pitchFamily="34" charset="0"/>
                          <a:cs typeface="Arial" panose="020B0604020202020204" pitchFamily="34" charset="0"/>
                        </a:rPr>
                        <a:t>reluctance to park own car at airport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12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7436334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a:t>2</a:t>
            </a:r>
            <a:r>
              <a:rPr lang="en-US" sz="2800" dirty="0" smtClean="0"/>
              <a:t>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624889457"/>
              </p:ext>
            </p:extLst>
          </p:nvPr>
        </p:nvGraphicFramePr>
        <p:xfrm>
          <a:off x="323528" y="1124744"/>
          <a:ext cx="8424935" cy="5499100"/>
        </p:xfrm>
        <a:graphic>
          <a:graphicData uri="http://schemas.openxmlformats.org/drawingml/2006/table">
            <a:tbl>
              <a:tblPr firstRow="1" bandRow="1">
                <a:tableStyleId>{9D7B26C5-4107-4FEC-AEDC-1716B250A1EF}</a:tableStyleId>
              </a:tblPr>
              <a:tblGrid>
                <a:gridCol w="432048"/>
                <a:gridCol w="432048"/>
                <a:gridCol w="432048"/>
                <a:gridCol w="6408712"/>
                <a:gridCol w="720079"/>
              </a:tblGrid>
              <a:tr h="370840">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smtClean="0">
                          <a:latin typeface="Arial" panose="020B0604020202020204" pitchFamily="34" charset="0"/>
                          <a:cs typeface="Arial" panose="020B0604020202020204" pitchFamily="34" charset="0"/>
                        </a:rPr>
                        <a:t>(c)</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hired car fully serviced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hired car valeted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collection and return of hired car e.g. opening times, location</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documents required to book e.g. driving </a:t>
                      </a:r>
                      <a:r>
                        <a:rPr lang="en-US" sz="1400" dirty="0" err="1" smtClean="0">
                          <a:latin typeface="Arial" panose="020B0604020202020204" pitchFamily="34" charset="0"/>
                          <a:cs typeface="Arial" panose="020B0604020202020204" pitchFamily="34" charset="0"/>
                        </a:rPr>
                        <a:t>licence</a:t>
                      </a:r>
                      <a:r>
                        <a:rPr lang="en-US" sz="1400" dirty="0" smtClean="0">
                          <a:latin typeface="Arial" panose="020B0604020202020204" pitchFamily="34" charset="0"/>
                          <a:cs typeface="Arial" panose="020B0604020202020204" pitchFamily="34" charset="0"/>
                        </a:rPr>
                        <a:t>, proof of address, credit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card</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hire a more environmentally friendly vehicle</a:t>
                      </a:r>
                    </a:p>
                    <a:p>
                      <a:pPr marL="620713" indent="-285750">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cost.</a:t>
                      </a:r>
                    </a:p>
                    <a:p>
                      <a:pPr>
                        <a:spcAft>
                          <a:spcPts val="300"/>
                        </a:spcAft>
                      </a:pPr>
                      <a:r>
                        <a:rPr lang="en-US" sz="1400" b="1" dirty="0" smtClean="0">
                          <a:latin typeface="Arial" panose="020B0604020202020204" pitchFamily="34" charset="0"/>
                          <a:cs typeface="Arial" panose="020B0604020202020204" pitchFamily="34" charset="0"/>
                        </a:rPr>
                        <a:t>Exemplar response</a:t>
                      </a:r>
                      <a:r>
                        <a:rPr lang="en-US" sz="1400" dirty="0" smtClean="0">
                          <a:latin typeface="Arial" panose="020B0604020202020204" pitchFamily="34" charset="0"/>
                          <a:cs typeface="Arial" panose="020B0604020202020204" pitchFamily="34" charset="0"/>
                        </a:rPr>
                        <a:t>:</a:t>
                      </a:r>
                    </a:p>
                    <a:p>
                      <a:pPr>
                        <a:spcAft>
                          <a:spcPts val="300"/>
                        </a:spcAft>
                      </a:pPr>
                      <a:r>
                        <a:rPr lang="en-US" sz="1400" dirty="0" smtClean="0">
                          <a:latin typeface="Arial" panose="020B0604020202020204" pitchFamily="34" charset="0"/>
                          <a:cs typeface="Arial" panose="020B0604020202020204" pitchFamily="34" charset="0"/>
                        </a:rPr>
                        <a:t>e.g. If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decided to hire a car he would have a choice of model (L1). He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could hire a more stylish car than the one he currently drives (L2). This might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give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an image more befitting of an executive working in a managerial</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position (L3). On the other hand, booking and collecting a hired car takes time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(L1).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is short of time, and having to book and collect a hired car would</a:t>
                      </a:r>
                    </a:p>
                    <a:p>
                      <a:pPr>
                        <a:spcAft>
                          <a:spcPts val="300"/>
                        </a:spcAft>
                      </a:pPr>
                      <a:r>
                        <a:rPr lang="en-US" sz="1400" dirty="0" smtClean="0">
                          <a:latin typeface="Arial" panose="020B0604020202020204" pitchFamily="34" charset="0"/>
                          <a:cs typeface="Arial" panose="020B0604020202020204" pitchFamily="34" charset="0"/>
                        </a:rPr>
                        <a:t>make him even busier (L2). Since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cannot set off for the airport until he has</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finished his day’s work, the additional time needed to collect the hired car would make it more difficult for him to get to the airport for his 8.40 pm check-in time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(L3).</a:t>
                      </a:r>
                    </a:p>
                    <a:p>
                      <a:pPr>
                        <a:spcAft>
                          <a:spcPts val="300"/>
                        </a:spcAft>
                      </a:pPr>
                      <a:r>
                        <a:rPr lang="en-US" sz="1400" dirty="0" smtClean="0">
                          <a:latin typeface="Arial" panose="020B0604020202020204" pitchFamily="34" charset="0"/>
                          <a:cs typeface="Arial" panose="020B0604020202020204" pitchFamily="34" charset="0"/>
                        </a:rPr>
                        <a:t>Given the tightness of time for this journey I recommend that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takes his own</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car to the airport. This will mean that he will not need to spend time collecting</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the hired car, allowing him to set off on his journey to the airport at the earliest</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opportunity (L4). This is especially important because </a:t>
                      </a:r>
                      <a:r>
                        <a:rPr lang="en-US" sz="1400" dirty="0" err="1" smtClean="0">
                          <a:latin typeface="Arial" panose="020B0604020202020204" pitchFamily="34" charset="0"/>
                          <a:cs typeface="Arial" panose="020B0604020202020204" pitchFamily="34" charset="0"/>
                        </a:rPr>
                        <a:t>Vaso</a:t>
                      </a:r>
                      <a:r>
                        <a:rPr lang="en-US" sz="1400" dirty="0" smtClean="0">
                          <a:latin typeface="Arial" panose="020B0604020202020204" pitchFamily="34" charset="0"/>
                          <a:cs typeface="Arial" panose="020B0604020202020204" pitchFamily="34" charset="0"/>
                        </a:rPr>
                        <a:t> will be travelling, for</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at least some of the journey, in rush hour traffic (L4).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8339505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359001463"/>
              </p:ext>
            </p:extLst>
          </p:nvPr>
        </p:nvGraphicFramePr>
        <p:xfrm>
          <a:off x="323528" y="1124744"/>
          <a:ext cx="8424935" cy="4945380"/>
        </p:xfrm>
        <a:graphic>
          <a:graphicData uri="http://schemas.openxmlformats.org/drawingml/2006/table">
            <a:tbl>
              <a:tblPr firstRow="1" bandRow="1">
                <a:tableStyleId>{9D7B26C5-4107-4FEC-AEDC-1716B250A1EF}</a:tableStyleId>
              </a:tblPr>
              <a:tblGrid>
                <a:gridCol w="432048"/>
                <a:gridCol w="720080"/>
                <a:gridCol w="504056"/>
                <a:gridCol w="5832648"/>
                <a:gridCol w="936103"/>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2000" smtClean="0">
                          <a:latin typeface="Arial" panose="020B0604020202020204" pitchFamily="34" charset="0"/>
                          <a:cs typeface="Arial" panose="020B0604020202020204" pitchFamily="34" charset="0"/>
                        </a:rPr>
                        <a:t>1</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(d)</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a:t>
                      </a:r>
                      <a:r>
                        <a:rPr lang="en-GB" sz="2000" dirty="0" err="1" smtClean="0">
                          <a:latin typeface="Arial" panose="020B0604020202020204" pitchFamily="34" charset="0"/>
                          <a:cs typeface="Arial" panose="020B0604020202020204" pitchFamily="34" charset="0"/>
                        </a:rPr>
                        <a:t>i</a:t>
                      </a:r>
                      <a:r>
                        <a:rPr lang="en-GB" sz="2000" dirty="0" smtClean="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2000" b="1" dirty="0" smtClean="0">
                          <a:latin typeface="Arial" panose="020B0604020202020204" pitchFamily="34" charset="0"/>
                          <a:cs typeface="Arial" panose="020B0604020202020204" pitchFamily="34" charset="0"/>
                        </a:rPr>
                        <a:t>Responses include:</a:t>
                      </a:r>
                    </a:p>
                    <a:p>
                      <a:pPr marL="723900" indent="-3619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sales functional area (synoptic*) – secure orders, liaise with potential customers, negotiate deals, build relationships</a:t>
                      </a:r>
                    </a:p>
                    <a:p>
                      <a:pPr marL="723900" indent="-3619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management position – important meetings, trusted position, authority to make decisions</a:t>
                      </a:r>
                    </a:p>
                    <a:p>
                      <a:pPr marL="723900" indent="-361950">
                        <a:spcAft>
                          <a:spcPts val="300"/>
                        </a:spcAft>
                        <a:buFont typeface="Arial" panose="020B0604020202020204" pitchFamily="34" charset="0"/>
                        <a:buChar char="•"/>
                      </a:pPr>
                      <a:r>
                        <a:rPr lang="en-US" sz="2000" dirty="0" smtClean="0">
                          <a:latin typeface="Arial" panose="020B0604020202020204" pitchFamily="34" charset="0"/>
                          <a:cs typeface="Arial" panose="020B0604020202020204" pitchFamily="34" charset="0"/>
                        </a:rPr>
                        <a:t>worldwide company – global travel, long distances.</a:t>
                      </a:r>
                    </a:p>
                    <a:p>
                      <a:pPr>
                        <a:spcAft>
                          <a:spcPts val="300"/>
                        </a:spcAft>
                      </a:pPr>
                      <a:r>
                        <a:rPr lang="en-US" sz="2000" b="1" dirty="0" smtClean="0">
                          <a:latin typeface="Arial" panose="020B0604020202020204" pitchFamily="34" charset="0"/>
                          <a:cs typeface="Arial" panose="020B0604020202020204" pitchFamily="34" charset="0"/>
                        </a:rPr>
                        <a:t>Exemplar response:</a:t>
                      </a:r>
                    </a:p>
                    <a:p>
                      <a:pPr>
                        <a:spcAft>
                          <a:spcPts val="300"/>
                        </a:spcAft>
                      </a:pPr>
                      <a:r>
                        <a:rPr lang="en-US" sz="2000" dirty="0" smtClean="0">
                          <a:latin typeface="Arial" panose="020B0604020202020204" pitchFamily="34" charset="0"/>
                          <a:cs typeface="Arial" panose="020B0604020202020204" pitchFamily="34" charset="0"/>
                        </a:rPr>
                        <a:t>The main role of someone working in sales is to secure orders (1). In order to do this Vaso and Ian are likely to have to travel to meet with existing and potential new customers (1).</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2</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0998587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733600664"/>
              </p:ext>
            </p:extLst>
          </p:nvPr>
        </p:nvGraphicFramePr>
        <p:xfrm>
          <a:off x="323528" y="1124744"/>
          <a:ext cx="8424935" cy="5552440"/>
        </p:xfrm>
        <a:graphic>
          <a:graphicData uri="http://schemas.openxmlformats.org/drawingml/2006/table">
            <a:tbl>
              <a:tblPr firstRow="1" bandRow="1">
                <a:tableStyleId>{9D7B26C5-4107-4FEC-AEDC-1716B250A1EF}</a:tableStyleId>
              </a:tblPr>
              <a:tblGrid>
                <a:gridCol w="288032"/>
                <a:gridCol w="504056"/>
                <a:gridCol w="504056"/>
                <a:gridCol w="6336704"/>
                <a:gridCol w="792087"/>
              </a:tblGrid>
              <a:tr h="370840">
                <a:tc gridSpan="3">
                  <a:txBody>
                    <a:bodyPr/>
                    <a:lstStyle/>
                    <a:p>
                      <a:pPr algn="ctr"/>
                      <a:r>
                        <a:rPr lang="en-GB" sz="1600" dirty="0" smtClean="0">
                          <a:latin typeface="Arial" panose="020B0604020202020204" pitchFamily="34" charset="0"/>
                          <a:cs typeface="Arial" panose="020B0604020202020204" pitchFamily="34" charset="0"/>
                        </a:rPr>
                        <a:t>Question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smtClean="0">
                          <a:latin typeface="Arial" panose="020B0604020202020204" pitchFamily="34" charset="0"/>
                          <a:cs typeface="Arial" panose="020B0604020202020204" pitchFamily="34" charset="0"/>
                        </a:rPr>
                        <a:t>Answer</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latin typeface="Arial" panose="020B0604020202020204" pitchFamily="34" charset="0"/>
                          <a:cs typeface="Arial" panose="020B0604020202020204" pitchFamily="34" charset="0"/>
                        </a:rPr>
                        <a:t>Marks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60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00" dirty="0" smtClean="0">
                          <a:latin typeface="Arial" panose="020B0604020202020204" pitchFamily="34" charset="0"/>
                          <a:cs typeface="Arial" panose="020B0604020202020204" pitchFamily="34" charset="0"/>
                        </a:rPr>
                        <a:t>(d)</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00" dirty="0" smtClean="0">
                          <a:latin typeface="Arial" panose="020B0604020202020204" pitchFamily="34" charset="0"/>
                          <a:cs typeface="Arial" panose="020B0604020202020204" pitchFamily="34" charset="0"/>
                        </a:rPr>
                        <a:t>(ii)</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400" b="1" dirty="0" smtClean="0">
                          <a:latin typeface="Arial" panose="020B0604020202020204" pitchFamily="34" charset="0"/>
                          <a:cs typeface="Arial" panose="020B0604020202020204" pitchFamily="34" charset="0"/>
                        </a:rPr>
                        <a:t>Responses include:</a:t>
                      </a:r>
                    </a:p>
                    <a:p>
                      <a:pPr>
                        <a:spcAft>
                          <a:spcPts val="300"/>
                        </a:spcAft>
                      </a:pPr>
                      <a:r>
                        <a:rPr lang="en-US" sz="1400" dirty="0" smtClean="0">
                          <a:latin typeface="Arial" panose="020B0604020202020204" pitchFamily="34" charset="0"/>
                          <a:cs typeface="Arial" panose="020B0604020202020204" pitchFamily="34" charset="0"/>
                        </a:rPr>
                        <a:t>minimise journeys/only travel when necessary</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schedule meetings to minimise miles travelled</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combine meetings/journeys</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encourage customers to come to Medico plc/meet at an intermediate location</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choose most environmentally friendly method of travel</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use energy efficient vehicles</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take carbon emissions into account when making travel decisions</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car share/travel in groups where possible</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reduce air miles where possible</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use carbon neutral transport where possible</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operate a compensation </a:t>
                      </a:r>
                      <a:r>
                        <a:rPr lang="en-US" sz="1400" dirty="0" err="1" smtClean="0">
                          <a:latin typeface="Arial" panose="020B0604020202020204" pitchFamily="34" charset="0"/>
                          <a:cs typeface="Arial" panose="020B0604020202020204" pitchFamily="34" charset="0"/>
                        </a:rPr>
                        <a:t>programme</a:t>
                      </a:r>
                      <a:r>
                        <a:rPr lang="en-US" sz="1400" dirty="0" smtClean="0">
                          <a:latin typeface="Arial" panose="020B0604020202020204" pitchFamily="34" charset="0"/>
                          <a:cs typeface="Arial" panose="020B0604020202020204" pitchFamily="34" charset="0"/>
                        </a:rPr>
                        <a:t> for damage to the environment </a:t>
                      </a:r>
                      <a:r>
                        <a:rPr lang="en-US" sz="1400" dirty="0" err="1" smtClean="0">
                          <a:latin typeface="Arial" panose="020B0604020202020204" pitchFamily="34" charset="0"/>
                          <a:cs typeface="Arial" panose="020B0604020202020204" pitchFamily="34" charset="0"/>
                        </a:rPr>
                        <a:t>eg</a:t>
                      </a:r>
                      <a:r>
                        <a:rPr lang="en-US" sz="1400" dirty="0" smtClean="0">
                          <a:latin typeface="Arial" panose="020B0604020202020204" pitchFamily="34" charset="0"/>
                          <a:cs typeface="Arial" panose="020B0604020202020204" pitchFamily="34" charset="0"/>
                        </a:rPr>
                        <a:t> tree planting</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have tighter travel </a:t>
                      </a:r>
                      <a:r>
                        <a:rPr lang="en-US" sz="1400" dirty="0" err="1" smtClean="0">
                          <a:latin typeface="Arial" panose="020B0604020202020204" pitchFamily="34" charset="0"/>
                          <a:cs typeface="Arial" panose="020B0604020202020204" pitchFamily="34" charset="0"/>
                        </a:rPr>
                        <a:t>authorisation</a:t>
                      </a:r>
                      <a:r>
                        <a:rPr lang="en-US" sz="1400" dirty="0" smtClean="0">
                          <a:latin typeface="Arial" panose="020B0604020202020204" pitchFamily="34" charset="0"/>
                          <a:cs typeface="Arial" panose="020B0604020202020204" pitchFamily="34" charset="0"/>
                        </a:rPr>
                        <a:t> procedures</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monitor trends in employee travel over time</a:t>
                      </a:r>
                    </a:p>
                    <a:p>
                      <a:pPr marL="534988" indent="-239713">
                        <a:spcAft>
                          <a:spcPts val="300"/>
                        </a:spcAft>
                        <a:buFont typeface="Arial" panose="020B0604020202020204" pitchFamily="34" charset="0"/>
                        <a:buChar char="•"/>
                      </a:pPr>
                      <a:r>
                        <a:rPr lang="en-US" sz="1400" dirty="0" smtClean="0">
                          <a:latin typeface="Arial" panose="020B0604020202020204" pitchFamily="34" charset="0"/>
                          <a:cs typeface="Arial" panose="020B0604020202020204" pitchFamily="34" charset="0"/>
                        </a:rPr>
                        <a:t>use video conferencing where possible.</a:t>
                      </a:r>
                    </a:p>
                    <a:p>
                      <a:pPr>
                        <a:spcAft>
                          <a:spcPts val="300"/>
                        </a:spcAft>
                      </a:pPr>
                      <a:r>
                        <a:rPr lang="en-US" sz="1400" b="1" dirty="0" smtClean="0">
                          <a:latin typeface="Arial" panose="020B0604020202020204" pitchFamily="34" charset="0"/>
                          <a:cs typeface="Arial" panose="020B0604020202020204" pitchFamily="34" charset="0"/>
                        </a:rPr>
                        <a:t>Exemplar response:</a:t>
                      </a:r>
                    </a:p>
                    <a:p>
                      <a:pPr>
                        <a:spcAft>
                          <a:spcPts val="300"/>
                        </a:spcAft>
                      </a:pPr>
                      <a:r>
                        <a:rPr lang="en-US" sz="1400" dirty="0" smtClean="0">
                          <a:latin typeface="Arial" panose="020B0604020202020204" pitchFamily="34" charset="0"/>
                          <a:cs typeface="Arial" panose="020B0604020202020204" pitchFamily="34" charset="0"/>
                        </a:rPr>
                        <a:t>e.g. Medico plc could introduce a policy requiring employees to hire electric cars when travelling to meetings in the UK (1). This would minimise the amount of carbon emissions produced during essential journeys (1).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5002846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2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215324467"/>
              </p:ext>
            </p:extLst>
          </p:nvPr>
        </p:nvGraphicFramePr>
        <p:xfrm>
          <a:off x="287524" y="1124744"/>
          <a:ext cx="8532948" cy="5506720"/>
        </p:xfrm>
        <a:graphic>
          <a:graphicData uri="http://schemas.openxmlformats.org/drawingml/2006/table">
            <a:tbl>
              <a:tblPr firstRow="1" bandRow="1">
                <a:tableStyleId>{9D7B26C5-4107-4FEC-AEDC-1716B250A1EF}</a:tableStyleId>
              </a:tblPr>
              <a:tblGrid>
                <a:gridCol w="291725"/>
                <a:gridCol w="510518"/>
                <a:gridCol w="510518"/>
                <a:gridCol w="4302940"/>
                <a:gridCol w="875174"/>
                <a:gridCol w="2042073"/>
              </a:tblGrid>
              <a:tr h="370840">
                <a:tc gridSpan="3">
                  <a:txBody>
                    <a:bodyPr/>
                    <a:lstStyle/>
                    <a:p>
                      <a:pPr algn="ctr"/>
                      <a:r>
                        <a:rPr lang="en-GB" sz="1600" dirty="0" smtClean="0">
                          <a:latin typeface="Arial" panose="020B0604020202020204" pitchFamily="34" charset="0"/>
                          <a:cs typeface="Arial" panose="020B0604020202020204" pitchFamily="34" charset="0"/>
                        </a:rPr>
                        <a:t>Question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smtClean="0">
                          <a:latin typeface="Arial" panose="020B0604020202020204" pitchFamily="34" charset="0"/>
                          <a:cs typeface="Arial" panose="020B0604020202020204" pitchFamily="34" charset="0"/>
                        </a:rPr>
                        <a:t>Answer</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latin typeface="Arial" panose="020B0604020202020204" pitchFamily="34" charset="0"/>
                          <a:cs typeface="Arial" panose="020B0604020202020204" pitchFamily="34" charset="0"/>
                        </a:rPr>
                        <a:t>Marks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r>
                        <a:rPr lang="en-US" sz="1600" b="0" dirty="0" smtClean="0">
                          <a:latin typeface="Arial" panose="020B0604020202020204" pitchFamily="34" charset="0"/>
                          <a:cs typeface="Arial" panose="020B0604020202020204" pitchFamily="34" charset="0"/>
                        </a:rPr>
                        <a:t>Up to five marks.</a:t>
                      </a:r>
                    </a:p>
                    <a:p>
                      <a:pPr algn="ctr"/>
                      <a:r>
                        <a:rPr lang="en-US" sz="1600" b="0" dirty="0" smtClean="0">
                          <a:latin typeface="Arial" panose="020B0604020202020204" pitchFamily="34" charset="0"/>
                          <a:cs typeface="Arial" panose="020B0604020202020204" pitchFamily="34" charset="0"/>
                        </a:rPr>
                        <a:t>£ signs not required.</a:t>
                      </a:r>
                    </a:p>
                    <a:p>
                      <a:pPr algn="ctr"/>
                      <a:r>
                        <a:rPr lang="en-US" sz="1600" b="0" dirty="0" smtClean="0">
                          <a:latin typeface="Arial" panose="020B0604020202020204" pitchFamily="34" charset="0"/>
                          <a:cs typeface="Arial" panose="020B0604020202020204" pitchFamily="34" charset="0"/>
                        </a:rPr>
                        <a:t>(*) All required for 1 mark</a:t>
                      </a:r>
                    </a:p>
                    <a:p>
                      <a:pPr algn="ctr"/>
                      <a:endParaRPr lang="en-US" sz="1600" b="0" dirty="0" smtClean="0">
                        <a:latin typeface="Arial" panose="020B0604020202020204" pitchFamily="34" charset="0"/>
                        <a:cs typeface="Arial" panose="020B0604020202020204" pitchFamily="34" charset="0"/>
                      </a:endParaRPr>
                    </a:p>
                    <a:p>
                      <a:pPr algn="ctr"/>
                      <a:endParaRPr lang="en-US" sz="1600" b="0" dirty="0" smtClean="0">
                        <a:latin typeface="Arial" panose="020B0604020202020204" pitchFamily="34" charset="0"/>
                        <a:cs typeface="Arial" panose="020B0604020202020204" pitchFamily="34" charset="0"/>
                      </a:endParaRPr>
                    </a:p>
                    <a:p>
                      <a:pPr marL="276225" indent="-276225" algn="l">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Motoring mileage claim: £270.90 (1)</a:t>
                      </a:r>
                    </a:p>
                    <a:p>
                      <a:pPr marL="276225" indent="-276225" algn="l">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Air travel: £3225 (1) Bus/train tickets (nil/blank</a:t>
                      </a:r>
                    </a:p>
                    <a:p>
                      <a:pPr marL="276225" indent="-276225" algn="l">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 Taxi (£79.20), Accommodation (£180), Subsistence (£82.56), - all correct (1)</a:t>
                      </a:r>
                    </a:p>
                    <a:p>
                      <a:pPr marL="276225" indent="-276225" algn="l">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Other expenses: £71.35 (1)</a:t>
                      </a:r>
                    </a:p>
                    <a:p>
                      <a:pPr marL="276225" indent="-276225" algn="l">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Total of claim: £3909.01 (1).</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3860">
                <a:tc rowSpan="2">
                  <a:txBody>
                    <a:bodyPr/>
                    <a:lstStyle/>
                    <a:p>
                      <a:pPr algn="ctr">
                        <a:spcAft>
                          <a:spcPts val="300"/>
                        </a:spcAft>
                      </a:pP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300"/>
                        </a:spcAft>
                      </a:pPr>
                      <a:r>
                        <a:rPr lang="en-GB" sz="1600" dirty="0" smtClean="0">
                          <a:latin typeface="Arial" panose="020B0604020202020204" pitchFamily="34" charset="0"/>
                          <a:cs typeface="Arial" panose="020B0604020202020204" pitchFamily="34" charset="0"/>
                        </a:rPr>
                        <a:t>(b)</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300"/>
                        </a:spcAft>
                      </a:pPr>
                      <a:r>
                        <a:rPr lang="en-GB" sz="1600" dirty="0" smtClean="0">
                          <a:latin typeface="Arial" panose="020B0604020202020204" pitchFamily="34" charset="0"/>
                          <a:cs typeface="Arial" panose="020B0604020202020204" pitchFamily="34" charset="0"/>
                        </a:rPr>
                        <a:t>(</a:t>
                      </a:r>
                      <a:r>
                        <a:rPr lang="en-GB" sz="1600" dirty="0" err="1" smtClean="0">
                          <a:latin typeface="Arial" panose="020B0604020202020204" pitchFamily="34" charset="0"/>
                          <a:cs typeface="Arial" panose="020B0604020202020204" pitchFamily="34" charset="0"/>
                        </a:rPr>
                        <a:t>i</a:t>
                      </a:r>
                      <a:r>
                        <a:rPr lang="en-GB" sz="1600" dirty="0" smtClean="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300"/>
                        </a:spcAft>
                      </a:pPr>
                      <a:r>
                        <a:rPr lang="en-US" sz="1400" b="1" dirty="0" smtClean="0">
                          <a:latin typeface="Arial" panose="020B0604020202020204" pitchFamily="34" charset="0"/>
                          <a:cs typeface="Arial" panose="020B0604020202020204" pitchFamily="34" charset="0"/>
                        </a:rPr>
                        <a:t>Indicative content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600" dirty="0" smtClean="0">
                          <a:latin typeface="Arial" panose="020B0604020202020204" pitchFamily="34" charset="0"/>
                          <a:cs typeface="Arial" panose="020B0604020202020204" pitchFamily="34" charset="0"/>
                        </a:rPr>
                        <a:t>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300"/>
                        </a:spcAft>
                      </a:pP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6880">
                <a:tc vMerge="1">
                  <a:txBody>
                    <a:bodyPr/>
                    <a:lstStyle/>
                    <a:p>
                      <a:endParaRPr lang="en-GB"/>
                    </a:p>
                  </a:txBody>
                  <a:tcPr/>
                </a:tc>
                <a:tc vMerge="1">
                  <a:txBody>
                    <a:bodyPr/>
                    <a:lstStyle/>
                    <a:p>
                      <a:endParaRPr lang="en-GB"/>
                    </a:p>
                  </a:txBody>
                  <a:tcPr/>
                </a:tc>
                <a:tc vMerge="1">
                  <a:txBody>
                    <a:bodyPr/>
                    <a:lstStyle/>
                    <a:p>
                      <a:endParaRPr lang="en-GB"/>
                    </a:p>
                  </a:txBody>
                  <a:tcPr/>
                </a:tc>
                <a:tc gridSpan="2">
                  <a:txBody>
                    <a:bodyPr/>
                    <a:lstStyle/>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2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p>
                      <a:pPr>
                        <a:spcAft>
                          <a:spcPts val="300"/>
                        </a:spcAft>
                      </a:pPr>
                      <a:endParaRPr lang="en-GB" sz="14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300"/>
                        </a:spcAft>
                      </a:pP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r>
            </a:tbl>
          </a:graphicData>
        </a:graphic>
      </p:graphicFrame>
      <p:pic>
        <p:nvPicPr>
          <p:cNvPr id="5" name="Picture 4"/>
          <p:cNvPicPr>
            <a:picLocks noChangeAspect="1"/>
          </p:cNvPicPr>
          <p:nvPr/>
        </p:nvPicPr>
        <p:blipFill rotWithShape="1">
          <a:blip r:embed="rId3"/>
          <a:srcRect l="7940" t="29231" r="6832" b="8463"/>
          <a:stretch/>
        </p:blipFill>
        <p:spPr>
          <a:xfrm>
            <a:off x="1691680" y="1988840"/>
            <a:ext cx="4105760" cy="3199294"/>
          </a:xfrm>
          <a:prstGeom prst="rect">
            <a:avLst/>
          </a:prstGeom>
        </p:spPr>
      </p:pic>
      <p:pic>
        <p:nvPicPr>
          <p:cNvPr id="4" name="Picture 3"/>
          <p:cNvPicPr>
            <a:picLocks noChangeAspect="1"/>
          </p:cNvPicPr>
          <p:nvPr/>
        </p:nvPicPr>
        <p:blipFill rotWithShape="1">
          <a:blip r:embed="rId4"/>
          <a:srcRect l="7940" t="28193" r="6832" b="44807"/>
          <a:stretch/>
        </p:blipFill>
        <p:spPr>
          <a:xfrm>
            <a:off x="1665437" y="5130562"/>
            <a:ext cx="4130699" cy="1394782"/>
          </a:xfrm>
          <a:prstGeom prst="rect">
            <a:avLst/>
          </a:prstGeom>
        </p:spPr>
      </p:pic>
    </p:spTree>
    <p:extLst>
      <p:ext uri="{BB962C8B-B14F-4D97-AF65-F5344CB8AC3E}">
        <p14:creationId xmlns:p14="http://schemas.microsoft.com/office/powerpoint/2010/main" val="157314007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81045434"/>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err="1" smtClean="0">
                          <a:effectLst/>
                          <a:latin typeface="Arial" panose="020B0604020202020204" pitchFamily="34" charset="0"/>
                          <a:cs typeface="Arial" panose="020B0604020202020204" pitchFamily="34" charset="0"/>
                        </a:rPr>
                        <a:t>Distinctgion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046988"/>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US" sz="3200" dirty="0"/>
              <a:t>Each learning outcome in this unit has been given a percentage weighting. This reflects the size and demand of the content you need to cover and </a:t>
            </a:r>
            <a:r>
              <a:rPr lang="en-US" sz="3200" dirty="0" smtClean="0"/>
              <a:t>its contribution </a:t>
            </a:r>
            <a:r>
              <a:rPr lang="en-US" sz="32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graphicFrame>
        <p:nvGraphicFramePr>
          <p:cNvPr id="3" name="Table 2"/>
          <p:cNvGraphicFramePr>
            <a:graphicFrameLocks noGrp="1"/>
          </p:cNvGraphicFramePr>
          <p:nvPr>
            <p:extLst/>
          </p:nvPr>
        </p:nvGraphicFramePr>
        <p:xfrm>
          <a:off x="467544" y="4509120"/>
          <a:ext cx="8136904" cy="1997551"/>
        </p:xfrm>
        <a:graphic>
          <a:graphicData uri="http://schemas.openxmlformats.org/drawingml/2006/table">
            <a:tbl>
              <a:tblPr firstRow="1" bandRow="1">
                <a:tableStyleId>{3B4B98B0-60AC-42C2-AFA5-B58CD77FA1E5}</a:tableStyleId>
              </a:tblPr>
              <a:tblGrid>
                <a:gridCol w="4068452"/>
                <a:gridCol w="4068452"/>
              </a:tblGrid>
              <a:tr h="412591">
                <a:tc>
                  <a:txBody>
                    <a:bodyPr/>
                    <a:lstStyle/>
                    <a:p>
                      <a:pPr algn="ctr"/>
                      <a:r>
                        <a:rPr lang="en-GB" sz="2000" b="1" dirty="0" smtClean="0">
                          <a:solidFill>
                            <a:srgbClr val="000000"/>
                          </a:solidFill>
                          <a:latin typeface="Arial" panose="020B0604020202020204" pitchFamily="34" charset="0"/>
                        </a:rPr>
                        <a:t>LO1 </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 </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LO2</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8-25%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LO3</a:t>
                      </a:r>
                      <a:endParaRPr lang="en-GB" sz="2000" dirty="0" smtClean="0">
                        <a:solidFill>
                          <a:srgbClr val="000000"/>
                        </a:solidFill>
                        <a:latin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8-25%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000" b="1" dirty="0" smtClean="0">
                          <a:solidFill>
                            <a:srgbClr val="000000"/>
                          </a:solidFill>
                          <a:latin typeface="Arial" panose="020B0604020202020204" pitchFamily="34" charset="0"/>
                        </a:rPr>
                        <a:t>LO4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solidFill>
                            <a:srgbClr val="000000"/>
                          </a:solidFill>
                          <a:latin typeface="Arial" panose="020B0604020202020204" pitchFamily="34" charset="0"/>
                        </a:rPr>
                        <a:t>10-34%</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rgbClr val="000000"/>
                          </a:solidFill>
                          <a:latin typeface="Arial" panose="020B0604020202020204" pitchFamily="34" charset="0"/>
                        </a:rPr>
                        <a:t>LO5</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rPr>
                        <a:t>10-34%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86384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227882307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805065" cy="5370701"/>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900" dirty="0" smtClean="0"/>
              <a:t>Not everything goes according to plan. You sit down to study a section of a Unit, and either get more done than expected or less. Planning helps narrow this criteria but unforeseen circumstances change things. We will discuss three different arrangements that have different areas that need different kinds of planning.</a:t>
            </a:r>
          </a:p>
          <a:p>
            <a:pPr marL="17463" lvl="1">
              <a:spcAft>
                <a:spcPts val="600"/>
              </a:spcAft>
              <a:buClr>
                <a:srgbClr val="00B050"/>
              </a:buClr>
            </a:pPr>
            <a:r>
              <a:rPr lang="en-US" sz="1900" b="1" dirty="0" smtClean="0"/>
              <a:t>Meeting Arrangements</a:t>
            </a:r>
          </a:p>
          <a:p>
            <a:pPr marL="360363" lvl="1" indent="-342900">
              <a:spcAft>
                <a:spcPts val="600"/>
              </a:spcAft>
              <a:buClr>
                <a:srgbClr val="00B050"/>
              </a:buClr>
              <a:buFont typeface="Wingdings 3" panose="05040102010807070707" pitchFamily="18" charset="2"/>
              <a:buChar char=""/>
            </a:pPr>
            <a:r>
              <a:rPr lang="en-US" sz="1900" b="1" dirty="0" smtClean="0"/>
              <a:t>Meeting criteria </a:t>
            </a:r>
            <a:r>
              <a:rPr lang="en-US" sz="1900" dirty="0" smtClean="0"/>
              <a:t>– There are different kinds of meetings and involve different criteria:</a:t>
            </a:r>
          </a:p>
          <a:p>
            <a:pPr marL="360363" lvl="1" indent="-342900">
              <a:spcAft>
                <a:spcPts val="600"/>
              </a:spcAft>
              <a:buClr>
                <a:srgbClr val="00B050"/>
              </a:buClr>
              <a:buFont typeface="Wingdings 3" panose="05040102010807070707" pitchFamily="18" charset="2"/>
              <a:buChar char=""/>
            </a:pPr>
            <a:r>
              <a:rPr lang="en-US" sz="1900" b="1" dirty="0" smtClean="0"/>
              <a:t>Internal/external</a:t>
            </a:r>
            <a:r>
              <a:rPr lang="en-US" sz="1900" dirty="0" smtClean="0"/>
              <a:t> – Internal requires less arranging, rooms are usually chosen, fewer extra staff are laid on. External requires booking, phone calls, seating and equipment arranging. And costing.</a:t>
            </a:r>
          </a:p>
          <a:p>
            <a:pPr marL="360363" lvl="1" indent="-342900">
              <a:spcAft>
                <a:spcPts val="600"/>
              </a:spcAft>
              <a:buClr>
                <a:srgbClr val="00B050"/>
              </a:buClr>
              <a:buFont typeface="Wingdings 3" panose="05040102010807070707" pitchFamily="18" charset="2"/>
              <a:buChar char=""/>
            </a:pPr>
            <a:r>
              <a:rPr lang="en-US" sz="1900" b="1" dirty="0" smtClean="0"/>
              <a:t>Urgency</a:t>
            </a:r>
            <a:r>
              <a:rPr lang="en-US" sz="1900" dirty="0" smtClean="0"/>
              <a:t> – The more urgent the meeting, the more rushed the arranging, less people available due to commitments, and time constraints. But urgency infers a greater need and therefor greater priority.</a:t>
            </a:r>
          </a:p>
        </p:txBody>
      </p:sp>
      <p:sp>
        <p:nvSpPr>
          <p:cNvPr id="14" name="Title 2"/>
          <p:cNvSpPr>
            <a:spLocks noGrp="1"/>
          </p:cNvSpPr>
          <p:nvPr>
            <p:ph type="title"/>
          </p:nvPr>
        </p:nvSpPr>
        <p:spPr>
          <a:xfrm>
            <a:off x="70266" y="72008"/>
            <a:ext cx="8859452" cy="548680"/>
          </a:xfrm>
        </p:spPr>
        <p:txBody>
          <a:bodyPr>
            <a:noAutofit/>
          </a:bodyPr>
          <a:lstStyle/>
          <a:p>
            <a:r>
              <a:rPr lang="en-US" sz="4000" dirty="0"/>
              <a:t>2.1 </a:t>
            </a:r>
            <a:r>
              <a:rPr lang="en-US" sz="4000" dirty="0" smtClean="0"/>
              <a:t>- Meeting Arrangement Factors</a:t>
            </a:r>
            <a:endParaRPr lang="en-US" sz="4000" dirty="0"/>
          </a:p>
        </p:txBody>
      </p:sp>
      <p:graphicFrame>
        <p:nvGraphicFramePr>
          <p:cNvPr id="6" name="Table 5"/>
          <p:cNvGraphicFramePr>
            <a:graphicFrameLocks noGrp="1"/>
          </p:cNvGraphicFramePr>
          <p:nvPr>
            <p:extLst>
              <p:ext uri="{D42A27DB-BD31-4B8C-83A1-F6EECF244321}">
                <p14:modId xmlns:p14="http://schemas.microsoft.com/office/powerpoint/2010/main" val="257345830"/>
              </p:ext>
            </p:extLst>
          </p:nvPr>
        </p:nvGraphicFramePr>
        <p:xfrm>
          <a:off x="7164288" y="1052736"/>
          <a:ext cx="1656184" cy="56422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your time at school, how many meetings have you attended.</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Ask your teacher the same question for last week alone.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Meetings can be good or bad, catered or not, on time or late.</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The level of staff ranking within a meeting can change the dynamic of a meeting.</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Staff meetings are contractually compulsory.</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57343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805065" cy="5463034"/>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600" b="1" dirty="0"/>
              <a:t>Priority</a:t>
            </a:r>
            <a:r>
              <a:rPr lang="en-US" sz="1600" dirty="0"/>
              <a:t> – The more important the meeting, the more time will be spent on getting it right. And more likely it will happen. Meeting with less priority can be moved, or even cancelled.</a:t>
            </a:r>
          </a:p>
          <a:p>
            <a:pPr marL="360363" lvl="1" indent="-342900">
              <a:spcAft>
                <a:spcPts val="600"/>
              </a:spcAft>
              <a:buClr>
                <a:srgbClr val="00B050"/>
              </a:buClr>
              <a:buFont typeface="Wingdings 3" panose="05040102010807070707" pitchFamily="18" charset="2"/>
              <a:buChar char=""/>
            </a:pPr>
            <a:r>
              <a:rPr lang="en-US" sz="1600" b="1" dirty="0"/>
              <a:t>Purpose</a:t>
            </a:r>
            <a:r>
              <a:rPr lang="en-US" sz="1600" dirty="0"/>
              <a:t> – Some meeting have to happen due to the nature of the company like AGM’s, other meetings can be more formal or informal like parents evenings or staff meetings.</a:t>
            </a:r>
          </a:p>
          <a:p>
            <a:pPr marL="360363" lvl="1" indent="-342900">
              <a:spcAft>
                <a:spcPts val="600"/>
              </a:spcAft>
              <a:buClr>
                <a:srgbClr val="00B050"/>
              </a:buClr>
              <a:buFont typeface="Wingdings 3" panose="05040102010807070707" pitchFamily="18" charset="2"/>
              <a:buChar char=""/>
            </a:pPr>
            <a:r>
              <a:rPr lang="en-US" sz="1600" b="1" dirty="0" smtClean="0"/>
              <a:t>Required Personnel </a:t>
            </a:r>
            <a:r>
              <a:rPr lang="en-US" sz="1600" dirty="0" smtClean="0"/>
              <a:t>– People are busy, meeting interrupt that, and some people are more important than others so arrangements have to be more precise and organised.</a:t>
            </a:r>
          </a:p>
          <a:p>
            <a:pPr marL="360363" lvl="1" indent="-342900">
              <a:spcAft>
                <a:spcPts val="600"/>
              </a:spcAft>
              <a:buClr>
                <a:srgbClr val="00B050"/>
              </a:buClr>
              <a:buFont typeface="Wingdings 3" panose="05040102010807070707" pitchFamily="18" charset="2"/>
              <a:buChar char=""/>
            </a:pPr>
            <a:r>
              <a:rPr lang="en-US" sz="1600" b="1" dirty="0" smtClean="0">
                <a:solidFill>
                  <a:srgbClr val="FF0000"/>
                </a:solidFill>
              </a:rPr>
              <a:t>Task 2.1 </a:t>
            </a:r>
            <a:r>
              <a:rPr lang="en-US" sz="1600" dirty="0" smtClean="0">
                <a:solidFill>
                  <a:srgbClr val="FF0000"/>
                </a:solidFill>
              </a:rPr>
              <a:t>– The school has organised a meeting with the Student Council to discuss Lesson Timing changes. Using the headings, Criteria, Location, Urgency, Priority, Purpose and Personnel, create a report that outlines all the needs of the meeting.</a:t>
            </a:r>
          </a:p>
          <a:p>
            <a:pPr marL="360363" lvl="1" indent="-342900">
              <a:spcAft>
                <a:spcPts val="600"/>
              </a:spcAft>
              <a:buClr>
                <a:srgbClr val="00B050"/>
              </a:buClr>
              <a:buFont typeface="Wingdings 3" panose="05040102010807070707" pitchFamily="18" charset="2"/>
              <a:buChar char=""/>
            </a:pPr>
            <a:r>
              <a:rPr lang="en-US" sz="1600" b="1" dirty="0" smtClean="0">
                <a:solidFill>
                  <a:srgbClr val="FF0000"/>
                </a:solidFill>
              </a:rPr>
              <a:t>Task 2.2 </a:t>
            </a:r>
            <a:r>
              <a:rPr lang="en-US" sz="1600" dirty="0" smtClean="0">
                <a:solidFill>
                  <a:srgbClr val="FF0000"/>
                </a:solidFill>
              </a:rPr>
              <a:t>– Do the same for either criteria for one of the following:</a:t>
            </a:r>
          </a:p>
          <a:p>
            <a:pPr marL="720725" lvl="1" indent="-342900">
              <a:spcAft>
                <a:spcPts val="600"/>
              </a:spcAft>
              <a:buClr>
                <a:srgbClr val="00B050"/>
              </a:buClr>
              <a:buFont typeface="+mj-lt"/>
              <a:buAutoNum type="arabicPeriod"/>
            </a:pPr>
            <a:r>
              <a:rPr lang="en-US" sz="1600" dirty="0" smtClean="0">
                <a:solidFill>
                  <a:srgbClr val="FF0000"/>
                </a:solidFill>
              </a:rPr>
              <a:t>Local Teacher conference on 9-1 Assessment grading of GCSE’s.</a:t>
            </a:r>
          </a:p>
          <a:p>
            <a:pPr marL="720725" lvl="1" indent="-342900">
              <a:spcAft>
                <a:spcPts val="600"/>
              </a:spcAft>
              <a:buClr>
                <a:srgbClr val="00B050"/>
              </a:buClr>
              <a:buFont typeface="+mj-lt"/>
              <a:buAutoNum type="arabicPeriod"/>
            </a:pPr>
            <a:r>
              <a:rPr lang="en-US" sz="1600" dirty="0" smtClean="0">
                <a:solidFill>
                  <a:srgbClr val="FF0000"/>
                </a:solidFill>
              </a:rPr>
              <a:t>Sports Day arrangements</a:t>
            </a:r>
          </a:p>
          <a:p>
            <a:pPr marL="720725" lvl="1" indent="-342900">
              <a:spcAft>
                <a:spcPts val="600"/>
              </a:spcAft>
              <a:buClr>
                <a:srgbClr val="00B050"/>
              </a:buClr>
              <a:buFont typeface="+mj-lt"/>
              <a:buAutoNum type="arabicPeriod"/>
            </a:pPr>
            <a:r>
              <a:rPr lang="en-US" sz="1600" dirty="0" smtClean="0">
                <a:solidFill>
                  <a:srgbClr val="FF0000"/>
                </a:solidFill>
              </a:rPr>
              <a:t>Parents meeting to discuss a pupils lack of attendance.</a:t>
            </a:r>
          </a:p>
          <a:p>
            <a:pPr marL="720725" lvl="1" indent="-342900">
              <a:spcAft>
                <a:spcPts val="600"/>
              </a:spcAft>
              <a:buClr>
                <a:srgbClr val="00B050"/>
              </a:buClr>
              <a:buFont typeface="+mj-lt"/>
              <a:buAutoNum type="arabicPeriod"/>
            </a:pPr>
            <a:r>
              <a:rPr lang="en-US" sz="1600" dirty="0" smtClean="0">
                <a:solidFill>
                  <a:srgbClr val="FF0000"/>
                </a:solidFill>
              </a:rPr>
              <a:t>Disciplinary meeting with a member of staff.</a:t>
            </a:r>
          </a:p>
          <a:p>
            <a:pPr marL="720725" lvl="1" indent="-342900">
              <a:spcAft>
                <a:spcPts val="600"/>
              </a:spcAft>
              <a:buClr>
                <a:srgbClr val="00B050"/>
              </a:buClr>
              <a:buFont typeface="+mj-lt"/>
              <a:buAutoNum type="arabicPeriod"/>
            </a:pPr>
            <a:r>
              <a:rPr lang="en-US" sz="1600" dirty="0" smtClean="0">
                <a:solidFill>
                  <a:srgbClr val="FF0000"/>
                </a:solidFill>
              </a:rPr>
              <a:t>New Teacher job interview.</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4000" dirty="0"/>
              <a:t>2.1 </a:t>
            </a:r>
            <a:r>
              <a:rPr lang="en-US" sz="4000" dirty="0" smtClean="0"/>
              <a:t>- Meeting Arrangement Factors</a:t>
            </a:r>
            <a:endParaRPr lang="en-US" sz="4000" dirty="0"/>
          </a:p>
        </p:txBody>
      </p:sp>
      <p:graphicFrame>
        <p:nvGraphicFramePr>
          <p:cNvPr id="4" name="Table 3"/>
          <p:cNvGraphicFramePr>
            <a:graphicFrameLocks noGrp="1"/>
          </p:cNvGraphicFramePr>
          <p:nvPr>
            <p:extLst>
              <p:ext uri="{D42A27DB-BD31-4B8C-83A1-F6EECF244321}">
                <p14:modId xmlns:p14="http://schemas.microsoft.com/office/powerpoint/2010/main" val="4035668100"/>
              </p:ext>
            </p:extLst>
          </p:nvPr>
        </p:nvGraphicFramePr>
        <p:xfrm>
          <a:off x="7164288" y="1052736"/>
          <a:ext cx="1656184" cy="56422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7934">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your time at school, how many meetings have you attended.</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Ask your teacher the same question for last week alone.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Meetings can be good or bad, catered or not, on time or late.</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The level of staff ranking within a meeting can change the dynamic of a meeting.</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Staff meetings are contractually compulsory.</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73833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elements/1.1/"/>
    <ds:schemaRef ds:uri="http://schemas.openxmlformats.org/package/2006/metadata/core-properties"/>
    <ds:schemaRef ds:uri="http://purl.org/dc/dcmitype/"/>
    <ds:schemaRef ds:uri="http://schemas.microsoft.com/office/2006/documentManagement/types"/>
    <ds:schemaRef ds:uri="http://purl.org/dc/term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50442</TotalTime>
  <Words>3516</Words>
  <Application>Microsoft Office PowerPoint</Application>
  <PresentationFormat>On-screen Show (4:3)</PresentationFormat>
  <Paragraphs>405</Paragraphs>
  <Slides>25</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Unit 01 – Learning Outcome (LO) Weightings</vt:lpstr>
      <vt:lpstr>2.1 - Meeting Arrangement Factors</vt:lpstr>
      <vt:lpstr>2.1 - Meeting Arrangement Factors</vt:lpstr>
      <vt:lpstr>2.2 – Business Travel Arrangement</vt:lpstr>
      <vt:lpstr>2.2 – Business Travel Arrangement</vt:lpstr>
      <vt:lpstr>2.2 – Business Travel Arrangement</vt:lpstr>
      <vt:lpstr>2.3 – Factors in Business Accommodation Arrangements</vt:lpstr>
      <vt:lpstr>2.3 – Factors in Business Accommodation Arrangements</vt:lpstr>
      <vt:lpstr>2 – Exam Questions – June 2016</vt:lpstr>
      <vt:lpstr>2 – Exam Questions – June 2016</vt:lpstr>
      <vt:lpstr>2 – Exam Questions – June 2016</vt:lpstr>
      <vt:lpstr>2 – Exam Questions – June 2016</vt:lpstr>
      <vt:lpstr>2 – Exam Questions – June 2016</vt:lpstr>
      <vt:lpstr>2 – Exam Questions – June 2016</vt:lpstr>
      <vt:lpstr>2 – Exam Questions – 2016 – Markscheme Answers</vt:lpstr>
      <vt:lpstr>2 – Exam Questions – 2016 – Markscheme Answers</vt:lpstr>
      <vt:lpstr>2 – Exam Questions – 2016 – Markscheme Answers</vt:lpstr>
      <vt:lpstr>2 – Exam Questions – 2016 – Markscheme Answers</vt:lpstr>
      <vt:lpstr>2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02 - LO1 - Cambridge Technicals</dc:title>
  <dc:subject>eBusiness</dc:subject>
  <dc:creator>Enderoth</dc:creator>
  <cp:lastModifiedBy>Stephen Rafferty</cp:lastModifiedBy>
  <cp:revision>1613</cp:revision>
  <cp:lastPrinted>2014-01-22T18:25:48Z</cp:lastPrinted>
  <dcterms:created xsi:type="dcterms:W3CDTF">2008-03-12T11:01:44Z</dcterms:created>
  <dcterms:modified xsi:type="dcterms:W3CDTF">2017-07-02T18:57:31Z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